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6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6858000" cx="12192000"/>
  <p:notesSz cx="6808775" cy="9940925"/>
  <p:embeddedFontLst>
    <p:embeddedFont>
      <p:font typeface="Play"/>
      <p:regular r:id="rId15"/>
      <p:bold r:id="rId16"/>
    </p:embeddedFon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Roboto Condense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t17dWQSQ0Uth/PsFiLu7VGIl6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Condensed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Condensed-italic.fntdata"/><Relationship Id="rId30" Type="http://schemas.openxmlformats.org/officeDocument/2006/relationships/font" Target="fonts/RobotoCondensed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RobotoCondensed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Play-regular.fntdata"/><Relationship Id="rId14" Type="http://schemas.openxmlformats.org/officeDocument/2006/relationships/slide" Target="slides/slide7.xml"/><Relationship Id="rId17" Type="http://schemas.openxmlformats.org/officeDocument/2006/relationships/font" Target="fonts/RobotoMedium-regular.fntdata"/><Relationship Id="rId16" Type="http://schemas.openxmlformats.org/officeDocument/2006/relationships/font" Target="fonts/Play-bold.fntdata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50475" cy="49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6737" y="0"/>
            <a:ext cx="2950475" cy="49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/>
        </p:nvSpPr>
        <p:spPr>
          <a:xfrm>
            <a:off x="-50066" y="-19739"/>
            <a:ext cx="2528797" cy="6897478"/>
          </a:xfrm>
          <a:prstGeom prst="rect">
            <a:avLst/>
          </a:prstGeom>
          <a:gradFill>
            <a:gsLst>
              <a:gs pos="0">
                <a:srgbClr val="3A85B9"/>
              </a:gs>
              <a:gs pos="61000">
                <a:srgbClr val="2B527F"/>
              </a:gs>
              <a:gs pos="87000">
                <a:srgbClr val="FEFEFE"/>
              </a:gs>
              <a:gs pos="99000">
                <a:srgbClr val="2B527F"/>
              </a:gs>
              <a:gs pos="100000">
                <a:srgbClr val="336C9C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9"/>
          <p:cNvSpPr txBox="1"/>
          <p:nvPr>
            <p:ph type="ctrTitle"/>
          </p:nvPr>
        </p:nvSpPr>
        <p:spPr>
          <a:xfrm>
            <a:off x="2478731" y="805326"/>
            <a:ext cx="8760438" cy="2269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400"/>
              <a:buFont typeface="Roboto Condensed"/>
              <a:buNone/>
              <a:defRPr b="1" i="0" sz="3400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subTitle"/>
          </p:nvPr>
        </p:nvSpPr>
        <p:spPr>
          <a:xfrm>
            <a:off x="2478731" y="3292840"/>
            <a:ext cx="9144000" cy="2546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D549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logo with text on it&#10;&#10;Description automatically generated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4496" y="5389675"/>
            <a:ext cx="2328862" cy="9635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/>
          <p:nvPr>
            <p:ph idx="2" type="body"/>
          </p:nvPr>
        </p:nvSpPr>
        <p:spPr>
          <a:xfrm>
            <a:off x="2478731" y="6052674"/>
            <a:ext cx="9144000" cy="515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b="1" i="1" sz="1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5" name="Google Shape;25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2478731" y="0"/>
            <a:ext cx="12575739" cy="6877739"/>
          </a:xfrm>
          <a:prstGeom prst="rect">
            <a:avLst/>
          </a:prstGeom>
          <a:noFill/>
          <a:ln>
            <a:noFill/>
          </a:ln>
          <a:effectLst>
            <a:outerShdw sx="1000" rotWithShape="0" algn="ctr" dir="300000" dist="50800" sy="1000">
              <a:schemeClr val="dk1"/>
            </a:outerShdw>
            <a:reflection blurRad="0" dir="5400000" dist="50800" endA="0" endPos="0" kx="0" rotWithShape="0" algn="bl" stPos="0" sy="-100000" ky="0"/>
          </a:effectLst>
        </p:spPr>
      </p:pic>
      <p:pic>
        <p:nvPicPr>
          <p:cNvPr descr="A black and white map&#10;&#10;Description automatically generated" id="26" name="Google Shape;26;p9"/>
          <p:cNvPicPr preferRelativeResize="0"/>
          <p:nvPr/>
        </p:nvPicPr>
        <p:blipFill rotWithShape="1">
          <a:blip r:embed="rId4">
            <a:alphaModFix/>
          </a:blip>
          <a:srcRect b="0" l="19036" r="13437" t="0"/>
          <a:stretch/>
        </p:blipFill>
        <p:spPr>
          <a:xfrm>
            <a:off x="41103" y="124906"/>
            <a:ext cx="1823455" cy="295035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Roboto Condensed"/>
              <a:buNone/>
              <a:defRPr b="1" i="0" sz="5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842093" y="63679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"/>
              <a:buNone/>
              <a:defRPr b="1" i="0" sz="6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b="1" i="0" sz="3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839788" y="668337"/>
            <a:ext cx="10515600" cy="1022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i="0"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0" sz="2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i="0" sz="2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836611" y="727023"/>
            <a:ext cx="3932237" cy="16002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 Condensed"/>
              <a:buNone/>
              <a:defRPr b="1" i="0" sz="32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  <a:defRPr b="0" i="0" sz="2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 sz="24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 sz="23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 sz="2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 sz="2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1" name="Google Shape;91;p22"/>
          <p:cNvSpPr txBox="1"/>
          <p:nvPr>
            <p:ph idx="2" type="body"/>
          </p:nvPr>
        </p:nvSpPr>
        <p:spPr>
          <a:xfrm>
            <a:off x="836612" y="2327223"/>
            <a:ext cx="3932237" cy="3811588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i="0" sz="22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836611" y="695146"/>
            <a:ext cx="3932237" cy="16002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 Condensed"/>
              <a:buNone/>
              <a:defRPr b="1" i="0" sz="32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836612" y="2351266"/>
            <a:ext cx="3932237" cy="3811588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i="0" sz="1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 rot="5400000">
            <a:off x="3710609" y="-1480930"/>
            <a:ext cx="4770783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 rot="5400000">
            <a:off x="7133431" y="2114550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 rot="5400000">
            <a:off x="1878409" y="-517128"/>
            <a:ext cx="565388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1: Titre et contenu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8200" y="-13252"/>
            <a:ext cx="10515600" cy="1124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b="1" i="0" sz="360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8200" y="1484243"/>
            <a:ext cx="10515600" cy="4750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838200" y="5300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b="1" i="0" sz="3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2: Titre et contenu">
  <p:cSld name="Diapo 2: Titre et contenu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838200" y="3568"/>
            <a:ext cx="10515600" cy="112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b="1" i="0" sz="360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838200" y="1457739"/>
            <a:ext cx="10515600" cy="4748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merciements_1" showMasterSp="0">
  <p:cSld name="remerciements_1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descr="A logo with text on it&#10;&#10;Description automatically generated" id="41" name="Google Shape;4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4496" y="5389675"/>
            <a:ext cx="2328862" cy="96357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/>
          <p:nvPr/>
        </p:nvSpPr>
        <p:spPr>
          <a:xfrm>
            <a:off x="-64059" y="-16774"/>
            <a:ext cx="2814270" cy="6874773"/>
          </a:xfrm>
          <a:prstGeom prst="rect">
            <a:avLst/>
          </a:prstGeom>
          <a:solidFill>
            <a:srgbClr val="86B0D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ernet outline" id="43" name="Google Shape;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8940" y="5389675"/>
            <a:ext cx="278934" cy="27893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/>
          <p:nvPr/>
        </p:nvSpPr>
        <p:spPr>
          <a:xfrm>
            <a:off x="9123696" y="5389675"/>
            <a:ext cx="3068304" cy="278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Roboto Condensed"/>
              <a:buNone/>
            </a:pPr>
            <a:r>
              <a:rPr b="1" i="0" lang="fr" sz="900" u="none" cap="none" strike="noStrik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https://who-ist-ca.github.io/Reunion-Annuelle-PEV/</a:t>
            </a:r>
            <a:endParaRPr/>
          </a:p>
        </p:txBody>
      </p:sp>
      <p:sp>
        <p:nvSpPr>
          <p:cNvPr id="45" name="Google Shape;45;p13"/>
          <p:cNvSpPr/>
          <p:nvPr>
            <p:ph idx="2" type="pic"/>
          </p:nvPr>
        </p:nvSpPr>
        <p:spPr>
          <a:xfrm>
            <a:off x="9045053" y="0"/>
            <a:ext cx="3068305" cy="242276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3"/>
          <p:cNvSpPr/>
          <p:nvPr/>
        </p:nvSpPr>
        <p:spPr>
          <a:xfrm>
            <a:off x="1281124" y="5429916"/>
            <a:ext cx="13949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baseline="30000" i="0" lang="f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endParaRPr/>
          </a:p>
        </p:txBody>
      </p:sp>
      <p:sp>
        <p:nvSpPr>
          <p:cNvPr id="47" name="Google Shape;47;p13"/>
          <p:cNvSpPr txBox="1"/>
          <p:nvPr/>
        </p:nvSpPr>
        <p:spPr>
          <a:xfrm>
            <a:off x="5893260" y="2958947"/>
            <a:ext cx="21185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800"/>
              <a:buFont typeface="Roboto Condensed"/>
              <a:buNone/>
            </a:pPr>
            <a:r>
              <a:rPr b="1" i="0" lang="fr" sz="4800" u="none" cap="none" strike="noStrik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MERCI !</a:t>
            </a:r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2750210" y="5529142"/>
            <a:ext cx="420231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Roboto Condensed"/>
              <a:buNone/>
            </a:pPr>
            <a:r>
              <a:rPr b="1" i="0" lang="fr" sz="1800" u="none" cap="none" strike="noStrik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REUNION DES DIRECTEURS DU PROGRAMME ELARGI DE VACCINATION DE L’AFRIQUE CENTRALE, KINSHASA, 2024</a:t>
            </a:r>
            <a:endParaRPr/>
          </a:p>
        </p:txBody>
      </p:sp>
      <p:pic>
        <p:nvPicPr>
          <p:cNvPr descr="A black and white map&#10;&#10;Description automatically generated" id="49" name="Google Shape;49;p13"/>
          <p:cNvPicPr preferRelativeResize="0"/>
          <p:nvPr/>
        </p:nvPicPr>
        <p:blipFill rotWithShape="1">
          <a:blip r:embed="rId4">
            <a:alphaModFix/>
          </a:blip>
          <a:srcRect b="0" l="19036" r="13437" t="0"/>
          <a:stretch/>
        </p:blipFill>
        <p:spPr>
          <a:xfrm>
            <a:off x="-64059" y="238669"/>
            <a:ext cx="2814269" cy="455350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3: Titre et contenu">
  <p:cSld name="Diapo 3: Titre et contenu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838200" y="0"/>
            <a:ext cx="10515600" cy="112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b="1" i="0" sz="360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838200" y="1444487"/>
            <a:ext cx="10515600" cy="476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4: Titre et contenu">
  <p:cSld name="Diapo 4: Titre et contenu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8200" y="-10946"/>
            <a:ext cx="10515600" cy="112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b="1" i="0" sz="360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838200" y="1338470"/>
            <a:ext cx="10515600" cy="485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5: Titre et contenu">
  <p:cSld name="Diapo 5: Titre et contenu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8200" y="681036"/>
            <a:ext cx="10515600" cy="797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b="1" i="0" sz="3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/>
          <p:nvPr/>
        </p:nvSpPr>
        <p:spPr>
          <a:xfrm>
            <a:off x="-8858" y="-33714"/>
            <a:ext cx="12188380" cy="6872288"/>
          </a:xfrm>
          <a:prstGeom prst="rect">
            <a:avLst/>
          </a:prstGeom>
          <a:gradFill>
            <a:gsLst>
              <a:gs pos="0">
                <a:srgbClr val="2B527F"/>
              </a:gs>
              <a:gs pos="22000">
                <a:srgbClr val="2B527F"/>
              </a:gs>
              <a:gs pos="37000">
                <a:srgbClr val="336C9C"/>
              </a:gs>
              <a:gs pos="51000">
                <a:srgbClr val="3A85B9"/>
              </a:gs>
              <a:gs pos="70000">
                <a:srgbClr val="2395CE"/>
              </a:gs>
              <a:gs pos="100000">
                <a:srgbClr val="2395CE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4" name="Google Shape;64;p17"/>
          <p:cNvSpPr txBox="1"/>
          <p:nvPr>
            <p:ph type="title"/>
          </p:nvPr>
        </p:nvSpPr>
        <p:spPr>
          <a:xfrm>
            <a:off x="838200" y="5599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b="1" i="0" sz="3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65882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b="1" i="0" sz="4000" u="none" cap="none" strike="noStrik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391478"/>
            <a:ext cx="10515600" cy="4770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descr="A logo on a black background&#10;&#10;Description automatically generated" id="13" name="Google Shape;1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5593" y="-47179"/>
            <a:ext cx="1588857" cy="656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the united states&#10;&#10;Description automatically generated" id="14" name="Google Shape;1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01" y="-19327"/>
            <a:ext cx="620721" cy="62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>
            <a:off x="-42040" y="-19328"/>
            <a:ext cx="880240" cy="6877327"/>
          </a:xfrm>
          <a:prstGeom prst="rect">
            <a:avLst/>
          </a:prstGeom>
          <a:solidFill>
            <a:srgbClr val="86B0D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map&#10;&#10;Description automatically generated" id="16" name="Google Shape;16;p8"/>
          <p:cNvPicPr preferRelativeResize="0"/>
          <p:nvPr/>
        </p:nvPicPr>
        <p:blipFill rotWithShape="1">
          <a:blip r:embed="rId3">
            <a:alphaModFix/>
          </a:blip>
          <a:srcRect b="0" l="19036" r="13437" t="0"/>
          <a:stretch/>
        </p:blipFill>
        <p:spPr>
          <a:xfrm>
            <a:off x="-42040" y="2703442"/>
            <a:ext cx="930546" cy="150562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>
            <p:ph type="ctrTitle"/>
          </p:nvPr>
        </p:nvSpPr>
        <p:spPr>
          <a:xfrm>
            <a:off x="2478731" y="805327"/>
            <a:ext cx="8760438" cy="1764138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400"/>
              <a:buFont typeface="Roboto Condensed"/>
              <a:buNone/>
            </a:pPr>
            <a:r>
              <a:rPr lang="fr"/>
              <a:t>D</a:t>
            </a:r>
            <a:r>
              <a:rPr lang="fr"/>
              <a:t>étection et réponse aux épidémies de rougeole en RDC </a:t>
            </a:r>
            <a:endParaRPr/>
          </a:p>
        </p:txBody>
      </p:sp>
      <p:sp>
        <p:nvSpPr>
          <p:cNvPr id="124" name="Google Shape;124;p1"/>
          <p:cNvSpPr txBox="1"/>
          <p:nvPr>
            <p:ph idx="1" type="subTitle"/>
          </p:nvPr>
        </p:nvSpPr>
        <p:spPr>
          <a:xfrm>
            <a:off x="2478731" y="3292841"/>
            <a:ext cx="9144000" cy="1910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Session: </a:t>
            </a:r>
            <a:r>
              <a:rPr b="1" lang="fr"/>
              <a:t> Détection et réponse aux épidémies de rougeole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"/>
              <a:t>Pays: RDC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"/>
              <a:t>Présentateur : </a:t>
            </a:r>
            <a:r>
              <a:rPr lang="fr"/>
              <a:t>Dr. Audry MULUMBA wa KAMBA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"/>
              <a:t>Date: 11 Septembre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type="title"/>
          </p:nvPr>
        </p:nvSpPr>
        <p:spPr>
          <a:xfrm>
            <a:off x="838199" y="-13252"/>
            <a:ext cx="11303493" cy="452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Roboto Condensed"/>
              <a:buNone/>
            </a:pPr>
            <a:r>
              <a:rPr lang="fr"/>
              <a:t>Contexte</a:t>
            </a:r>
            <a:endParaRPr/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947550" y="664477"/>
            <a:ext cx="5581200" cy="601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fr" sz="1700">
                <a:latin typeface="Roboto"/>
                <a:ea typeface="Roboto"/>
                <a:cs typeface="Roboto"/>
                <a:sym typeface="Roboto"/>
              </a:rPr>
              <a:t>Épidémies</a:t>
            </a:r>
            <a:r>
              <a:rPr lang="fr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700">
                <a:latin typeface="Roboto"/>
                <a:ea typeface="Roboto"/>
                <a:cs typeface="Roboto"/>
                <a:sym typeface="Roboto"/>
              </a:rPr>
              <a:t>récurrentes</a:t>
            </a:r>
            <a:r>
              <a:rPr lang="fr" sz="1700">
                <a:latin typeface="Roboto"/>
                <a:ea typeface="Roboto"/>
                <a:cs typeface="Roboto"/>
                <a:sym typeface="Roboto"/>
              </a:rPr>
              <a:t> de rougeole depuis plus de 10 ans en RDC.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fr" sz="1700">
                <a:latin typeface="Roboto"/>
                <a:ea typeface="Roboto"/>
                <a:cs typeface="Roboto"/>
                <a:sym typeface="Roboto"/>
              </a:rPr>
              <a:t>Deux épidémies de </a:t>
            </a:r>
            <a:r>
              <a:rPr lang="fr" sz="1700">
                <a:latin typeface="Roboto"/>
                <a:ea typeface="Roboto"/>
                <a:cs typeface="Roboto"/>
                <a:sym typeface="Roboto"/>
              </a:rPr>
              <a:t>grandes</a:t>
            </a:r>
            <a:r>
              <a:rPr lang="fr" sz="1700">
                <a:latin typeface="Roboto"/>
                <a:ea typeface="Roboto"/>
                <a:cs typeface="Roboto"/>
                <a:sym typeface="Roboto"/>
              </a:rPr>
              <a:t> ampleurs dans toutes les provinces en 2019 (253 ZS) et 2023 (317 ZS)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fr" sz="1700">
                <a:latin typeface="Roboto"/>
                <a:ea typeface="Roboto"/>
                <a:cs typeface="Roboto"/>
                <a:sym typeface="Roboto"/>
              </a:rPr>
              <a:t>Faibles couverture vaccinale en VAR 1 52% (</a:t>
            </a:r>
            <a:r>
              <a:rPr lang="fr" sz="1700">
                <a:latin typeface="Roboto"/>
                <a:ea typeface="Roboto"/>
                <a:cs typeface="Roboto"/>
                <a:sym typeface="Roboto"/>
              </a:rPr>
              <a:t>ECV 2023).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fr" sz="1700">
                <a:latin typeface="Roboto"/>
                <a:ea typeface="Roboto"/>
                <a:cs typeface="Roboto"/>
                <a:sym typeface="Roboto"/>
              </a:rPr>
              <a:t>Insuffisances des ressources pour les ripostes et campagnes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fr" sz="1700">
                <a:latin typeface="Roboto"/>
                <a:ea typeface="Roboto"/>
                <a:cs typeface="Roboto"/>
                <a:sym typeface="Roboto"/>
              </a:rPr>
              <a:t>Co-circulation rougeole (56% IgM+, 2023) et rubéole (8% IgM+, 2023 ) 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fr" sz="1700">
                <a:latin typeface="Roboto"/>
                <a:ea typeface="Roboto"/>
                <a:cs typeface="Roboto"/>
                <a:sym typeface="Roboto"/>
              </a:rPr>
              <a:t>Mise en oeuvre plan stratégique d’élimination rougeole et rubéole 2021- 2030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2250" lvl="1" marL="6858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"/>
              <a:buChar char="•"/>
            </a:pPr>
            <a:r>
              <a:rPr lang="fr" sz="1400">
                <a:latin typeface="Roboto"/>
                <a:ea typeface="Roboto"/>
                <a:cs typeface="Roboto"/>
                <a:sym typeface="Roboto"/>
              </a:rPr>
              <a:t>Organisation campagnes de suivi en 3 bloc de province d’octobre à décembre 2019 et de mai 2023 à mars 2024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222250" lvl="1" marL="6858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"/>
              <a:buChar char="•"/>
            </a:pPr>
            <a:r>
              <a:rPr lang="fr" sz="1400">
                <a:latin typeface="Roboto"/>
                <a:ea typeface="Roboto"/>
                <a:cs typeface="Roboto"/>
                <a:sym typeface="Roboto"/>
              </a:rPr>
              <a:t>Organisation des ripostes localisées dans les zones de santé en épidémies de 2019 à ce jour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222250" lvl="1" marL="6858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"/>
              <a:buChar char="•"/>
            </a:pPr>
            <a:r>
              <a:rPr lang="fr" sz="1400">
                <a:latin typeface="Roboto"/>
                <a:ea typeface="Roboto"/>
                <a:cs typeface="Roboto"/>
                <a:sym typeface="Roboto"/>
              </a:rPr>
              <a:t>Renforcement coordination:  Mise en place SGI (2019 et 2023), réunions stratégique, PEC des cas de rougeole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1270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363" y="664464"/>
            <a:ext cx="5389328" cy="270071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3" name="Google Shape;133;p2"/>
          <p:cNvGrpSpPr/>
          <p:nvPr/>
        </p:nvGrpSpPr>
        <p:grpSpPr>
          <a:xfrm>
            <a:off x="6752363" y="3433683"/>
            <a:ext cx="5222315" cy="3001780"/>
            <a:chOff x="6752363" y="3281283"/>
            <a:chExt cx="5222315" cy="3001780"/>
          </a:xfrm>
        </p:grpSpPr>
        <p:sp>
          <p:nvSpPr>
            <p:cNvPr id="134" name="Google Shape;134;p2"/>
            <p:cNvSpPr txBox="1"/>
            <p:nvPr/>
          </p:nvSpPr>
          <p:spPr>
            <a:xfrm>
              <a:off x="6752363" y="5830631"/>
              <a:ext cx="2453171" cy="452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1300" u="none" cap="none" strike="noStrik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Zones de santé en épidémie rougeole, 2024 </a:t>
              </a:r>
              <a:endPara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pic>
          <p:nvPicPr>
            <p:cNvPr id="135" name="Google Shape;13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66611" y="3310951"/>
              <a:ext cx="2453171" cy="248532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6" name="Google Shape;136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543913" y="3281283"/>
              <a:ext cx="2430765" cy="248532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9543913" y="5817417"/>
              <a:ext cx="2430765" cy="4247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1200" u="none" cap="none" strike="noStrik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Répartition cas confirmés rougeole et rubéole, 2024</a:t>
              </a:r>
              <a:endParaRPr b="0" i="0" sz="1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930349" y="148857"/>
            <a:ext cx="11063177" cy="34163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Roboto Condensed"/>
              <a:buNone/>
            </a:pPr>
            <a:r>
              <a:rPr b="1" i="0" lang="fr" sz="2400" u="none" cap="none" strike="noStrike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Actions menées (1/2): Campagne nationale de suivi rougeole 2023/2024</a:t>
            </a:r>
            <a:endParaRPr/>
          </a:p>
        </p:txBody>
      </p:sp>
      <p:pic>
        <p:nvPicPr>
          <p:cNvPr descr="A map of the democratic republic of congo&#10;&#10;Description automatically generated" id="143" name="Google Shape;143;p3"/>
          <p:cNvPicPr preferRelativeResize="0"/>
          <p:nvPr/>
        </p:nvPicPr>
        <p:blipFill rotWithShape="1">
          <a:blip r:embed="rId3">
            <a:alphaModFix/>
          </a:blip>
          <a:srcRect b="4851" l="13488" r="15111" t="4851"/>
          <a:stretch/>
        </p:blipFill>
        <p:spPr>
          <a:xfrm>
            <a:off x="1012254" y="675335"/>
            <a:ext cx="4109258" cy="4415343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3"/>
          <p:cNvSpPr txBox="1"/>
          <p:nvPr/>
        </p:nvSpPr>
        <p:spPr>
          <a:xfrm>
            <a:off x="1012179" y="5214391"/>
            <a:ext cx="4109400" cy="3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Composition Bloc des provinces AVS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084" y="675332"/>
            <a:ext cx="6764240" cy="3759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5228075" y="4558725"/>
            <a:ext cx="6764100" cy="206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Noto Sans Symbols"/>
              <a:buChar char="▪"/>
            </a:pPr>
            <a:r>
              <a:rPr lang="fr" sz="1600">
                <a:solidFill>
                  <a:srgbClr val="1E4E79"/>
                </a:solidFill>
              </a:rPr>
              <a:t>Bloc 1 (5 provinces) : réalisé de mai à juin 2023 </a:t>
            </a:r>
            <a:endParaRPr sz="1600">
              <a:solidFill>
                <a:srgbClr val="1E4E79"/>
              </a:solidFill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Noto Sans Symbols"/>
              <a:buChar char="▪"/>
            </a:pPr>
            <a:r>
              <a:rPr lang="fr" sz="1600">
                <a:solidFill>
                  <a:srgbClr val="1E4E79"/>
                </a:solidFill>
              </a:rPr>
              <a:t>Bloc 2 (11 provinces): réalisé de septembre à octobre 2023 </a:t>
            </a:r>
            <a:endParaRPr sz="1600">
              <a:solidFill>
                <a:srgbClr val="1E4E79"/>
              </a:solidFill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Noto Sans Symbols"/>
              <a:buChar char="▪"/>
            </a:pPr>
            <a:r>
              <a:rPr lang="fr" sz="1600">
                <a:solidFill>
                  <a:srgbClr val="1E4E79"/>
                </a:solidFill>
              </a:rPr>
              <a:t>Bloc 3 (10 provinces): réalisé d’octobre à novembre 2023 et janvier et mars 2024</a:t>
            </a:r>
            <a:endParaRPr sz="1600">
              <a:solidFill>
                <a:srgbClr val="1E4E79"/>
              </a:solidFill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Noto Sans Symbols"/>
              <a:buChar char="▪"/>
            </a:pPr>
            <a:r>
              <a:rPr lang="fr" sz="1600">
                <a:solidFill>
                  <a:srgbClr val="1E4E79"/>
                </a:solidFill>
              </a:rPr>
              <a:t>Vaccination de 20 949 774 enfants (6-59 mois) sur 20 678 454  (100%) 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Noto Sans Symbols"/>
              <a:buChar char="▪"/>
            </a:pPr>
            <a:r>
              <a:rPr lang="fr" sz="1600">
                <a:solidFill>
                  <a:srgbClr val="1E4E79"/>
                </a:solidFill>
              </a:rPr>
              <a:t>Récupération Zéro doses (109308 ) et sous vaccinés (98298 )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Noto Sans Symbols"/>
              <a:buChar char="▪"/>
            </a:pPr>
            <a:r>
              <a:rPr lang="fr" sz="1600">
                <a:solidFill>
                  <a:srgbClr val="1E4E79"/>
                </a:solidFill>
              </a:rPr>
              <a:t>Integration AVS FJ, 6 DPS (22110720 sur 22715195 soit 97%)</a:t>
            </a:r>
            <a:endParaRPr sz="1600">
              <a:solidFill>
                <a:srgbClr val="1E4E7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838200" y="680800"/>
            <a:ext cx="10865400" cy="5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9DB"/>
              </a:buClr>
              <a:buSzPts val="100"/>
              <a:buFont typeface="Arial"/>
              <a:buNone/>
            </a:pPr>
            <a:r>
              <a:t/>
            </a:r>
            <a:endParaRPr i="0" sz="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Roboto"/>
              <a:buChar char="•"/>
            </a:pP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Organisation de la c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ampagne de suivi dans un contexte d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épidémie: r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econfiguration de blocs priorisant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les provinces fortements touch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ées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i="0" lang="fr" sz="19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ciblant les </a:t>
            </a:r>
            <a:r>
              <a:rPr lang="fr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enfants de</a:t>
            </a:r>
            <a:r>
              <a:rPr i="0" lang="fr" sz="19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6-59 mois, soit 75% des cas</a:t>
            </a:r>
            <a:r>
              <a:rPr lang="fr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Roboto"/>
              <a:buChar char="•"/>
            </a:pP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Organisation d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 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ripostes aux épidémies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2023:  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déclaration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l’épidémie,  mise en place IM,  mise à jour plan de riposte,  deploiement EIRs dans 13 provinces hotspots, Investigation et PEC (</a:t>
            </a:r>
            <a:r>
              <a:rPr i="0" lang="fr" sz="19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400 Kits UNICEF, OMS, MSF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Roboto"/>
              <a:buChar char="•"/>
            </a:pP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Renforcement des capacités de laboratoire: formation, dotation en 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réactifs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et Kits de prélèvements (</a:t>
            </a:r>
            <a:r>
              <a:rPr i="0" lang="fr" sz="19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13 924 kits prélèvement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Roboto"/>
              <a:buChar char="•"/>
            </a:pP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Organisation de riposte vaccinale dans zones de santé en épidémie avec l’appui de MSF dans 8 ZS: </a:t>
            </a:r>
            <a:r>
              <a:rPr i="0" lang="fr" sz="19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277 163 enfants 6-14 ans vaccinés</a:t>
            </a:r>
            <a:endParaRPr i="0" sz="1900" u="none" cap="none" strike="noStrik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Roboto"/>
              <a:buChar char="•"/>
            </a:pP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valuation de la riposte en mi parcours (RIA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é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valuation de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campagnes rougeole et fi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è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vre jaune et 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enquête post-campagne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et 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élaboration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’une feuille 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route relance 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la vaccination de routine d’ici fin 2024. </a:t>
            </a:r>
            <a:endParaRPr i="0" sz="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Roboto"/>
              <a:buChar char="•"/>
            </a:pP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Coordination riposte: réunions stratégiques hebdomadaire</a:t>
            </a:r>
            <a:r>
              <a:rPr lang="fr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i="0" lang="fr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autour de Son Excellence Monsieur le Ministre de la Santé, Hygiène et Prévoyance Sociale,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107950" lvl="0" marL="228600" marR="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rgbClr val="8DA9DB"/>
              </a:buClr>
              <a:buSzPts val="19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4"/>
          <p:cNvSpPr txBox="1"/>
          <p:nvPr>
            <p:ph type="title"/>
          </p:nvPr>
        </p:nvSpPr>
        <p:spPr>
          <a:xfrm>
            <a:off x="893135" y="53163"/>
            <a:ext cx="11259878" cy="44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Roboto Condensed"/>
              <a:buNone/>
            </a:pPr>
            <a:r>
              <a:rPr b="1" i="0" lang="fr" sz="2400" u="none" cap="none" strike="noStrike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Actions menées (1/2): Coordination, surveillance riposte, vaccination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>
            <p:ph type="title"/>
          </p:nvPr>
        </p:nvSpPr>
        <p:spPr>
          <a:xfrm>
            <a:off x="935666" y="53163"/>
            <a:ext cx="10515600" cy="413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A6E2"/>
              </a:buClr>
              <a:buSzPct val="100000"/>
              <a:buFont typeface="Roboto Condensed"/>
              <a:buNone/>
            </a:pPr>
            <a:r>
              <a:rPr lang="fr">
                <a:solidFill>
                  <a:srgbClr val="1BA6E2"/>
                </a:solidFill>
              </a:rPr>
              <a:t>Leçons apprises</a:t>
            </a:r>
            <a:endParaRPr/>
          </a:p>
        </p:txBody>
      </p:sp>
      <p:sp>
        <p:nvSpPr>
          <p:cNvPr id="159" name="Google Shape;15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935666" y="636513"/>
            <a:ext cx="10887526" cy="4557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f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orte implication des autorités du pays dans la gestion des épidémies et des campagnes favorise l'implication et l'adhésion des communautés à la vaccination.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prolongation de la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mise en oeuvre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la campagne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non-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synchronisation de la  campagne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au sein des 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blocs du fait des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défis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logistiques, faible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décaissement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fonds,  l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faible mobilisation des financements locaux pour combler les gaps,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 la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différence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niveaux de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préparation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par zones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contribue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nt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à l’extension de l’épidémie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n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prise en compte des tranches d’âge des plus de 5 ans da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ns la riposte 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suite à l’insuffisance des ressources favorise la transmission continue de la rougeole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L’intégration des interventions, d’une part la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riposte contre la polio, la supplémentation en vitamine A et deparasitage à l’albendazole, d’autre part campagnes de rougeole et fièvres jaunes améliorent la coordination des interventions. 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7000" lvl="0" marL="228600" marR="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rgbClr val="8DA9DB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>
            <p:ph type="title"/>
          </p:nvPr>
        </p:nvSpPr>
        <p:spPr>
          <a:xfrm>
            <a:off x="838200" y="136524"/>
            <a:ext cx="11277600" cy="567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A6E2"/>
              </a:buClr>
              <a:buSzPct val="100000"/>
              <a:buFont typeface="Roboto Condensed"/>
              <a:buNone/>
            </a:pPr>
            <a:r>
              <a:rPr lang="fr">
                <a:solidFill>
                  <a:srgbClr val="1BA6E2"/>
                </a:solidFill>
              </a:rPr>
              <a:t>Perspectives et recommandations </a:t>
            </a:r>
            <a:endParaRPr/>
          </a:p>
        </p:txBody>
      </p:sp>
      <p:sp>
        <p:nvSpPr>
          <p:cNvPr id="166" name="Google Shape;16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953950" y="865128"/>
            <a:ext cx="10969800" cy="4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Roboto"/>
              <a:buChar char="•"/>
            </a:pP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Renforcement de la vaccination de routine: grand rattrapage (VAR, VPI, Penta), vaccination populations spéciales (PDI, ilots) et IPVS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Roboto"/>
              <a:buChar char="•"/>
            </a:pP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Introduction du vaccin RR à partir de octobre 202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5: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campagne de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rattrapage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(6 mois -14 ans) et introduction dans la routine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Roboto"/>
              <a:buChar char="•"/>
            </a:pP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Renforcement des capacités de laboratoires avec extension des diagnostics de rougeole à 3 laboratoires nationaux (INRB, Lubumbashi, Goma)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Roboto"/>
              <a:buChar char="•"/>
            </a:pP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Renforcement des plaidoyers en faveur de la lutte contre la rougeole et les MPV (appuis du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comité national de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vérification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l'élimination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fr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la rougeole (CNV) et des Comité polio)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Roboto"/>
              <a:buChar char="•"/>
            </a:pP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Une planification en amont avec les autres programmes permet 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d'éviter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les conflits d’agenda et une meilleure mutualisation des ressources.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7400171" y="57131"/>
            <a:ext cx="4727783" cy="719207"/>
            <a:chOff x="238125" y="2363000"/>
            <a:chExt cx="7122300" cy="975725"/>
          </a:xfrm>
        </p:grpSpPr>
        <p:sp>
          <p:nvSpPr>
            <p:cNvPr id="174" name="Google Shape;174;p7"/>
            <p:cNvSpPr/>
            <p:nvPr/>
          </p:nvSpPr>
          <p:spPr>
            <a:xfrm>
              <a:off x="238125" y="2363000"/>
              <a:ext cx="695275" cy="955800"/>
            </a:xfrm>
            <a:custGeom>
              <a:rect b="b" l="l" r="r" t="t"/>
              <a:pathLst>
                <a:path extrusionOk="0" h="38232" w="27811">
                  <a:moveTo>
                    <a:pt x="13895" y="0"/>
                  </a:moveTo>
                  <a:cubicBezTo>
                    <a:pt x="10626" y="0"/>
                    <a:pt x="7949" y="2656"/>
                    <a:pt x="7949" y="5946"/>
                  </a:cubicBezTo>
                  <a:cubicBezTo>
                    <a:pt x="7949" y="9236"/>
                    <a:pt x="10626" y="11893"/>
                    <a:pt x="13895" y="11893"/>
                  </a:cubicBezTo>
                  <a:cubicBezTo>
                    <a:pt x="17185" y="11893"/>
                    <a:pt x="19862" y="9236"/>
                    <a:pt x="19862" y="5946"/>
                  </a:cubicBezTo>
                  <a:cubicBezTo>
                    <a:pt x="19862" y="2656"/>
                    <a:pt x="17185" y="0"/>
                    <a:pt x="13895" y="0"/>
                  </a:cubicBezTo>
                  <a:close/>
                  <a:moveTo>
                    <a:pt x="7070" y="18738"/>
                  </a:moveTo>
                  <a:lnTo>
                    <a:pt x="7070" y="26380"/>
                  </a:lnTo>
                  <a:cubicBezTo>
                    <a:pt x="5987" y="25706"/>
                    <a:pt x="5252" y="24500"/>
                    <a:pt x="5252" y="23111"/>
                  </a:cubicBezTo>
                  <a:lnTo>
                    <a:pt x="5252" y="21987"/>
                  </a:lnTo>
                  <a:cubicBezTo>
                    <a:pt x="5252" y="20618"/>
                    <a:pt x="5987" y="19412"/>
                    <a:pt x="7070" y="18738"/>
                  </a:cubicBezTo>
                  <a:close/>
                  <a:moveTo>
                    <a:pt x="20557" y="18636"/>
                  </a:moveTo>
                  <a:cubicBezTo>
                    <a:pt x="21742" y="19269"/>
                    <a:pt x="22559" y="20536"/>
                    <a:pt x="22559" y="21987"/>
                  </a:cubicBezTo>
                  <a:lnTo>
                    <a:pt x="22559" y="23131"/>
                  </a:lnTo>
                  <a:cubicBezTo>
                    <a:pt x="22559" y="24562"/>
                    <a:pt x="21742" y="25828"/>
                    <a:pt x="20557" y="26482"/>
                  </a:cubicBezTo>
                  <a:lnTo>
                    <a:pt x="20557" y="18636"/>
                  </a:lnTo>
                  <a:close/>
                  <a:moveTo>
                    <a:pt x="9052" y="12935"/>
                  </a:moveTo>
                  <a:cubicBezTo>
                    <a:pt x="4066" y="12935"/>
                    <a:pt x="0" y="17001"/>
                    <a:pt x="0" y="21987"/>
                  </a:cubicBezTo>
                  <a:lnTo>
                    <a:pt x="0" y="23111"/>
                  </a:lnTo>
                  <a:cubicBezTo>
                    <a:pt x="0" y="27443"/>
                    <a:pt x="3024" y="31060"/>
                    <a:pt x="7070" y="31959"/>
                  </a:cubicBezTo>
                  <a:lnTo>
                    <a:pt x="7070" y="38232"/>
                  </a:lnTo>
                  <a:lnTo>
                    <a:pt x="20557" y="38232"/>
                  </a:lnTo>
                  <a:lnTo>
                    <a:pt x="20557" y="31999"/>
                  </a:lnTo>
                  <a:cubicBezTo>
                    <a:pt x="24684" y="31162"/>
                    <a:pt x="27811" y="27504"/>
                    <a:pt x="27811" y="23111"/>
                  </a:cubicBezTo>
                  <a:lnTo>
                    <a:pt x="27811" y="21987"/>
                  </a:lnTo>
                  <a:cubicBezTo>
                    <a:pt x="27811" y="17001"/>
                    <a:pt x="23744" y="12935"/>
                    <a:pt x="18738" y="12935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38125" y="2791600"/>
              <a:ext cx="695275" cy="547125"/>
            </a:xfrm>
            <a:custGeom>
              <a:rect b="b" l="l" r="r" t="t"/>
              <a:pathLst>
                <a:path extrusionOk="0" h="21885" w="27811">
                  <a:moveTo>
                    <a:pt x="13895" y="0"/>
                  </a:moveTo>
                  <a:cubicBezTo>
                    <a:pt x="11443" y="0"/>
                    <a:pt x="9441" y="2003"/>
                    <a:pt x="9441" y="4475"/>
                  </a:cubicBezTo>
                  <a:cubicBezTo>
                    <a:pt x="9441" y="6927"/>
                    <a:pt x="11443" y="8930"/>
                    <a:pt x="13895" y="8930"/>
                  </a:cubicBezTo>
                  <a:cubicBezTo>
                    <a:pt x="16368" y="8930"/>
                    <a:pt x="18370" y="6927"/>
                    <a:pt x="18370" y="4475"/>
                  </a:cubicBezTo>
                  <a:cubicBezTo>
                    <a:pt x="18370" y="2003"/>
                    <a:pt x="16368" y="0"/>
                    <a:pt x="13895" y="0"/>
                  </a:cubicBezTo>
                  <a:close/>
                  <a:moveTo>
                    <a:pt x="0" y="5987"/>
                  </a:moveTo>
                  <a:cubicBezTo>
                    <a:pt x="0" y="10973"/>
                    <a:pt x="4066" y="15039"/>
                    <a:pt x="9052" y="15039"/>
                  </a:cubicBezTo>
                  <a:lnTo>
                    <a:pt x="9686" y="15039"/>
                  </a:lnTo>
                  <a:lnTo>
                    <a:pt x="9686" y="21885"/>
                  </a:lnTo>
                  <a:lnTo>
                    <a:pt x="17941" y="21885"/>
                  </a:lnTo>
                  <a:lnTo>
                    <a:pt x="17941" y="15039"/>
                  </a:lnTo>
                  <a:lnTo>
                    <a:pt x="18738" y="15039"/>
                  </a:lnTo>
                  <a:cubicBezTo>
                    <a:pt x="23744" y="15039"/>
                    <a:pt x="27811" y="10973"/>
                    <a:pt x="27811" y="5987"/>
                  </a:cubicBezTo>
                  <a:lnTo>
                    <a:pt x="22559" y="5987"/>
                  </a:lnTo>
                  <a:cubicBezTo>
                    <a:pt x="22559" y="8092"/>
                    <a:pt x="20843" y="9788"/>
                    <a:pt x="18738" y="9788"/>
                  </a:cubicBezTo>
                  <a:lnTo>
                    <a:pt x="9052" y="9788"/>
                  </a:lnTo>
                  <a:cubicBezTo>
                    <a:pt x="6948" y="9788"/>
                    <a:pt x="5252" y="8092"/>
                    <a:pt x="5252" y="5987"/>
                  </a:cubicBezTo>
                  <a:close/>
                </a:path>
              </a:pathLst>
            </a:custGeom>
            <a:solidFill>
              <a:srgbClr val="64C8F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191350" y="2441650"/>
              <a:ext cx="614600" cy="794900"/>
            </a:xfrm>
            <a:custGeom>
              <a:rect b="b" l="l" r="r" t="t"/>
              <a:pathLst>
                <a:path extrusionOk="0" h="31796" w="24584">
                  <a:moveTo>
                    <a:pt x="12568" y="5620"/>
                  </a:moveTo>
                  <a:cubicBezTo>
                    <a:pt x="15653" y="5620"/>
                    <a:pt x="17799" y="6969"/>
                    <a:pt x="17799" y="10218"/>
                  </a:cubicBezTo>
                  <a:cubicBezTo>
                    <a:pt x="17799" y="13119"/>
                    <a:pt x="15797" y="14775"/>
                    <a:pt x="12629" y="14775"/>
                  </a:cubicBezTo>
                  <a:lnTo>
                    <a:pt x="6908" y="14775"/>
                  </a:lnTo>
                  <a:lnTo>
                    <a:pt x="6908" y="5620"/>
                  </a:lnTo>
                  <a:close/>
                  <a:moveTo>
                    <a:pt x="1" y="1"/>
                  </a:moveTo>
                  <a:lnTo>
                    <a:pt x="1" y="31796"/>
                  </a:lnTo>
                  <a:lnTo>
                    <a:pt x="6908" y="31796"/>
                  </a:lnTo>
                  <a:lnTo>
                    <a:pt x="6908" y="20333"/>
                  </a:lnTo>
                  <a:lnTo>
                    <a:pt x="13876" y="20333"/>
                  </a:lnTo>
                  <a:cubicBezTo>
                    <a:pt x="21355" y="20333"/>
                    <a:pt x="24583" y="15122"/>
                    <a:pt x="24583" y="10136"/>
                  </a:cubicBezTo>
                  <a:cubicBezTo>
                    <a:pt x="24583" y="3883"/>
                    <a:pt x="20251" y="1"/>
                    <a:pt x="1365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911675" y="2441650"/>
              <a:ext cx="571650" cy="794900"/>
            </a:xfrm>
            <a:custGeom>
              <a:rect b="b" l="l" r="r" t="t"/>
              <a:pathLst>
                <a:path extrusionOk="0" h="31796" w="22866">
                  <a:moveTo>
                    <a:pt x="0" y="1"/>
                  </a:moveTo>
                  <a:lnTo>
                    <a:pt x="0" y="31796"/>
                  </a:lnTo>
                  <a:lnTo>
                    <a:pt x="22866" y="31796"/>
                  </a:lnTo>
                  <a:lnTo>
                    <a:pt x="22866" y="25952"/>
                  </a:lnTo>
                  <a:lnTo>
                    <a:pt x="6907" y="25952"/>
                  </a:lnTo>
                  <a:lnTo>
                    <a:pt x="6907" y="18596"/>
                  </a:lnTo>
                  <a:lnTo>
                    <a:pt x="20598" y="18596"/>
                  </a:lnTo>
                  <a:lnTo>
                    <a:pt x="20598" y="12752"/>
                  </a:lnTo>
                  <a:lnTo>
                    <a:pt x="6907" y="12752"/>
                  </a:lnTo>
                  <a:lnTo>
                    <a:pt x="6907" y="5845"/>
                  </a:lnTo>
                  <a:lnTo>
                    <a:pt x="22743" y="5845"/>
                  </a:lnTo>
                  <a:lnTo>
                    <a:pt x="2274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542575" y="2441650"/>
              <a:ext cx="692225" cy="798475"/>
            </a:xfrm>
            <a:custGeom>
              <a:rect b="b" l="l" r="r" t="t"/>
              <a:pathLst>
                <a:path extrusionOk="0" h="31939" w="27689">
                  <a:moveTo>
                    <a:pt x="0" y="1"/>
                  </a:moveTo>
                  <a:lnTo>
                    <a:pt x="10299" y="31939"/>
                  </a:lnTo>
                  <a:lnTo>
                    <a:pt x="17267" y="31939"/>
                  </a:lnTo>
                  <a:lnTo>
                    <a:pt x="27688" y="1"/>
                  </a:lnTo>
                  <a:lnTo>
                    <a:pt x="20965" y="1"/>
                  </a:lnTo>
                  <a:lnTo>
                    <a:pt x="14181" y="22928"/>
                  </a:lnTo>
                  <a:lnTo>
                    <a:pt x="14038" y="22928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487650" y="2440125"/>
              <a:ext cx="140000" cy="188025"/>
            </a:xfrm>
            <a:custGeom>
              <a:rect b="b" l="l" r="r" t="t"/>
              <a:pathLst>
                <a:path extrusionOk="0" h="7521" w="5600">
                  <a:moveTo>
                    <a:pt x="2861" y="1186"/>
                  </a:moveTo>
                  <a:cubicBezTo>
                    <a:pt x="3637" y="1186"/>
                    <a:pt x="4230" y="1472"/>
                    <a:pt x="4230" y="2350"/>
                  </a:cubicBezTo>
                  <a:cubicBezTo>
                    <a:pt x="4230" y="3127"/>
                    <a:pt x="3699" y="3515"/>
                    <a:pt x="2881" y="3515"/>
                  </a:cubicBezTo>
                  <a:lnTo>
                    <a:pt x="1390" y="3515"/>
                  </a:lnTo>
                  <a:lnTo>
                    <a:pt x="1390" y="1186"/>
                  </a:lnTo>
                  <a:close/>
                  <a:moveTo>
                    <a:pt x="0" y="1"/>
                  </a:moveTo>
                  <a:lnTo>
                    <a:pt x="0" y="7520"/>
                  </a:lnTo>
                  <a:lnTo>
                    <a:pt x="1390" y="7520"/>
                  </a:lnTo>
                  <a:lnTo>
                    <a:pt x="1390" y="4700"/>
                  </a:lnTo>
                  <a:lnTo>
                    <a:pt x="3127" y="4700"/>
                  </a:lnTo>
                  <a:cubicBezTo>
                    <a:pt x="4823" y="4700"/>
                    <a:pt x="5599" y="3515"/>
                    <a:pt x="5599" y="2371"/>
                  </a:cubicBezTo>
                  <a:cubicBezTo>
                    <a:pt x="5599" y="818"/>
                    <a:pt x="4496" y="1"/>
                    <a:pt x="3045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3650100" y="2490700"/>
              <a:ext cx="86850" cy="137450"/>
            </a:xfrm>
            <a:custGeom>
              <a:rect b="b" l="l" r="r" t="t"/>
              <a:pathLst>
                <a:path extrusionOk="0" h="5498" w="3474">
                  <a:moveTo>
                    <a:pt x="3045" y="0"/>
                  </a:moveTo>
                  <a:cubicBezTo>
                    <a:pt x="2391" y="0"/>
                    <a:pt x="1594" y="430"/>
                    <a:pt x="1287" y="1002"/>
                  </a:cubicBezTo>
                  <a:lnTo>
                    <a:pt x="1267" y="1002"/>
                  </a:lnTo>
                  <a:lnTo>
                    <a:pt x="126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7" y="5497"/>
                  </a:lnTo>
                  <a:lnTo>
                    <a:pt x="1287" y="2739"/>
                  </a:lnTo>
                  <a:cubicBezTo>
                    <a:pt x="1287" y="1737"/>
                    <a:pt x="2023" y="1165"/>
                    <a:pt x="2984" y="1165"/>
                  </a:cubicBezTo>
                  <a:cubicBezTo>
                    <a:pt x="3167" y="1165"/>
                    <a:pt x="3310" y="1165"/>
                    <a:pt x="3474" y="1206"/>
                  </a:cubicBezTo>
                  <a:lnTo>
                    <a:pt x="3474" y="21"/>
                  </a:lnTo>
                  <a:cubicBezTo>
                    <a:pt x="3331" y="0"/>
                    <a:pt x="3188" y="0"/>
                    <a:pt x="304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3752775" y="2490700"/>
              <a:ext cx="122625" cy="140500"/>
            </a:xfrm>
            <a:custGeom>
              <a:rect b="b" l="l" r="r" t="t"/>
              <a:pathLst>
                <a:path extrusionOk="0" h="5620" w="4905">
                  <a:moveTo>
                    <a:pt x="2432" y="1104"/>
                  </a:moveTo>
                  <a:cubicBezTo>
                    <a:pt x="3106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25" y="4537"/>
                    <a:pt x="2473" y="4537"/>
                  </a:cubicBezTo>
                  <a:cubicBezTo>
                    <a:pt x="1819" y="4537"/>
                    <a:pt x="1308" y="4149"/>
                    <a:pt x="1308" y="3495"/>
                  </a:cubicBezTo>
                  <a:lnTo>
                    <a:pt x="1308" y="2166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432" y="0"/>
                  </a:moveTo>
                  <a:cubicBezTo>
                    <a:pt x="1247" y="0"/>
                    <a:pt x="0" y="797"/>
                    <a:pt x="0" y="2269"/>
                  </a:cubicBezTo>
                  <a:lnTo>
                    <a:pt x="0" y="3495"/>
                  </a:lnTo>
                  <a:cubicBezTo>
                    <a:pt x="0" y="4884"/>
                    <a:pt x="1165" y="5620"/>
                    <a:pt x="2473" y="5620"/>
                  </a:cubicBezTo>
                  <a:cubicBezTo>
                    <a:pt x="367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0"/>
                    <a:pt x="243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897850" y="2490700"/>
              <a:ext cx="121100" cy="189050"/>
            </a:xfrm>
            <a:custGeom>
              <a:rect b="b" l="l" r="r" t="t"/>
              <a:pathLst>
                <a:path extrusionOk="0" h="7562" w="4844">
                  <a:moveTo>
                    <a:pt x="2432" y="1104"/>
                  </a:moveTo>
                  <a:cubicBezTo>
                    <a:pt x="3086" y="1104"/>
                    <a:pt x="3597" y="1472"/>
                    <a:pt x="3597" y="2126"/>
                  </a:cubicBezTo>
                  <a:lnTo>
                    <a:pt x="3597" y="3331"/>
                  </a:lnTo>
                  <a:cubicBezTo>
                    <a:pt x="3597" y="4108"/>
                    <a:pt x="3004" y="4394"/>
                    <a:pt x="2473" y="4394"/>
                  </a:cubicBezTo>
                  <a:cubicBezTo>
                    <a:pt x="1799" y="4394"/>
                    <a:pt x="1308" y="4006"/>
                    <a:pt x="1308" y="3352"/>
                  </a:cubicBezTo>
                  <a:lnTo>
                    <a:pt x="1308" y="2166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105" y="0"/>
                  </a:moveTo>
                  <a:cubicBezTo>
                    <a:pt x="920" y="0"/>
                    <a:pt x="1" y="797"/>
                    <a:pt x="1" y="2269"/>
                  </a:cubicBezTo>
                  <a:lnTo>
                    <a:pt x="1" y="3290"/>
                  </a:lnTo>
                  <a:cubicBezTo>
                    <a:pt x="1" y="4680"/>
                    <a:pt x="818" y="5415"/>
                    <a:pt x="2126" y="5415"/>
                  </a:cubicBezTo>
                  <a:cubicBezTo>
                    <a:pt x="2739" y="5415"/>
                    <a:pt x="3229" y="5191"/>
                    <a:pt x="3577" y="4721"/>
                  </a:cubicBezTo>
                  <a:lnTo>
                    <a:pt x="3597" y="4721"/>
                  </a:lnTo>
                  <a:lnTo>
                    <a:pt x="3597" y="5272"/>
                  </a:lnTo>
                  <a:cubicBezTo>
                    <a:pt x="3597" y="6049"/>
                    <a:pt x="3168" y="6539"/>
                    <a:pt x="2391" y="6539"/>
                  </a:cubicBezTo>
                  <a:cubicBezTo>
                    <a:pt x="1921" y="6539"/>
                    <a:pt x="1554" y="6335"/>
                    <a:pt x="1308" y="5824"/>
                  </a:cubicBezTo>
                  <a:lnTo>
                    <a:pt x="82" y="6253"/>
                  </a:lnTo>
                  <a:cubicBezTo>
                    <a:pt x="348" y="7152"/>
                    <a:pt x="1390" y="7561"/>
                    <a:pt x="2269" y="7561"/>
                  </a:cubicBezTo>
                  <a:cubicBezTo>
                    <a:pt x="4128" y="7561"/>
                    <a:pt x="4844" y="6294"/>
                    <a:pt x="4844" y="5048"/>
                  </a:cubicBezTo>
                  <a:lnTo>
                    <a:pt x="4844" y="103"/>
                  </a:lnTo>
                  <a:lnTo>
                    <a:pt x="3617" y="103"/>
                  </a:lnTo>
                  <a:lnTo>
                    <a:pt x="3617" y="736"/>
                  </a:lnTo>
                  <a:lnTo>
                    <a:pt x="3597" y="736"/>
                  </a:lnTo>
                  <a:cubicBezTo>
                    <a:pt x="3311" y="327"/>
                    <a:pt x="2739" y="0"/>
                    <a:pt x="210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4051100" y="2490700"/>
              <a:ext cx="86875" cy="137450"/>
            </a:xfrm>
            <a:custGeom>
              <a:rect b="b" l="l" r="r" t="t"/>
              <a:pathLst>
                <a:path extrusionOk="0" h="5498" w="3475">
                  <a:moveTo>
                    <a:pt x="3046" y="0"/>
                  </a:moveTo>
                  <a:cubicBezTo>
                    <a:pt x="2392" y="0"/>
                    <a:pt x="1595" y="430"/>
                    <a:pt x="1288" y="1002"/>
                  </a:cubicBezTo>
                  <a:lnTo>
                    <a:pt x="1268" y="1002"/>
                  </a:lnTo>
                  <a:lnTo>
                    <a:pt x="1268" y="103"/>
                  </a:lnTo>
                  <a:lnTo>
                    <a:pt x="1" y="103"/>
                  </a:lnTo>
                  <a:lnTo>
                    <a:pt x="1" y="5497"/>
                  </a:lnTo>
                  <a:lnTo>
                    <a:pt x="1288" y="5497"/>
                  </a:lnTo>
                  <a:lnTo>
                    <a:pt x="1288" y="2739"/>
                  </a:lnTo>
                  <a:cubicBezTo>
                    <a:pt x="1288" y="1737"/>
                    <a:pt x="2024" y="1165"/>
                    <a:pt x="2984" y="1165"/>
                  </a:cubicBezTo>
                  <a:cubicBezTo>
                    <a:pt x="3168" y="1165"/>
                    <a:pt x="3311" y="1165"/>
                    <a:pt x="3475" y="1206"/>
                  </a:cubicBezTo>
                  <a:lnTo>
                    <a:pt x="3475" y="21"/>
                  </a:lnTo>
                  <a:cubicBezTo>
                    <a:pt x="3332" y="0"/>
                    <a:pt x="3189" y="0"/>
                    <a:pt x="3046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149700" y="2490200"/>
              <a:ext cx="120600" cy="140500"/>
            </a:xfrm>
            <a:custGeom>
              <a:rect b="b" l="l" r="r" t="t"/>
              <a:pathLst>
                <a:path extrusionOk="0" h="5620" w="4824">
                  <a:moveTo>
                    <a:pt x="3434" y="3269"/>
                  </a:moveTo>
                  <a:lnTo>
                    <a:pt x="3434" y="3515"/>
                  </a:lnTo>
                  <a:cubicBezTo>
                    <a:pt x="3434" y="4107"/>
                    <a:pt x="3270" y="4598"/>
                    <a:pt x="2228" y="4618"/>
                  </a:cubicBezTo>
                  <a:cubicBezTo>
                    <a:pt x="1635" y="4618"/>
                    <a:pt x="1268" y="4373"/>
                    <a:pt x="1268" y="3923"/>
                  </a:cubicBezTo>
                  <a:cubicBezTo>
                    <a:pt x="1268" y="3453"/>
                    <a:pt x="1615" y="3269"/>
                    <a:pt x="2167" y="3269"/>
                  </a:cubicBezTo>
                  <a:close/>
                  <a:moveTo>
                    <a:pt x="2412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3"/>
                  </a:lnTo>
                  <a:cubicBezTo>
                    <a:pt x="1431" y="1206"/>
                    <a:pt x="1840" y="1022"/>
                    <a:pt x="2412" y="1022"/>
                  </a:cubicBezTo>
                  <a:cubicBezTo>
                    <a:pt x="3045" y="1022"/>
                    <a:pt x="3434" y="1247"/>
                    <a:pt x="3434" y="1819"/>
                  </a:cubicBezTo>
                  <a:lnTo>
                    <a:pt x="3434" y="2330"/>
                  </a:lnTo>
                  <a:lnTo>
                    <a:pt x="2003" y="2330"/>
                  </a:lnTo>
                  <a:cubicBezTo>
                    <a:pt x="961" y="2330"/>
                    <a:pt x="1" y="2943"/>
                    <a:pt x="1" y="3985"/>
                  </a:cubicBezTo>
                  <a:cubicBezTo>
                    <a:pt x="1" y="5006"/>
                    <a:pt x="757" y="5619"/>
                    <a:pt x="1881" y="5619"/>
                  </a:cubicBezTo>
                  <a:cubicBezTo>
                    <a:pt x="2575" y="5619"/>
                    <a:pt x="2984" y="5517"/>
                    <a:pt x="3474" y="5006"/>
                  </a:cubicBezTo>
                  <a:lnTo>
                    <a:pt x="3495" y="5006"/>
                  </a:lnTo>
                  <a:cubicBezTo>
                    <a:pt x="3495" y="5109"/>
                    <a:pt x="3515" y="5435"/>
                    <a:pt x="3536" y="5517"/>
                  </a:cubicBezTo>
                  <a:lnTo>
                    <a:pt x="4823" y="5517"/>
                  </a:lnTo>
                  <a:cubicBezTo>
                    <a:pt x="4762" y="5395"/>
                    <a:pt x="4721" y="4598"/>
                    <a:pt x="4721" y="4352"/>
                  </a:cubicBezTo>
                  <a:lnTo>
                    <a:pt x="4721" y="1737"/>
                  </a:lnTo>
                  <a:cubicBezTo>
                    <a:pt x="4721" y="409"/>
                    <a:pt x="3617" y="0"/>
                    <a:pt x="241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4300925" y="2490700"/>
              <a:ext cx="197200" cy="137450"/>
            </a:xfrm>
            <a:custGeom>
              <a:rect b="b" l="l" r="r" t="t"/>
              <a:pathLst>
                <a:path extrusionOk="0" h="5498" w="7888">
                  <a:moveTo>
                    <a:pt x="2800" y="0"/>
                  </a:moveTo>
                  <a:cubicBezTo>
                    <a:pt x="2166" y="0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7" y="5497"/>
                  </a:lnTo>
                  <a:lnTo>
                    <a:pt x="1287" y="2330"/>
                  </a:lnTo>
                  <a:cubicBezTo>
                    <a:pt x="1287" y="1431"/>
                    <a:pt x="1880" y="1124"/>
                    <a:pt x="2330" y="1124"/>
                  </a:cubicBezTo>
                  <a:cubicBezTo>
                    <a:pt x="3106" y="1124"/>
                    <a:pt x="3310" y="1696"/>
                    <a:pt x="3310" y="2371"/>
                  </a:cubicBezTo>
                  <a:lnTo>
                    <a:pt x="3310" y="5497"/>
                  </a:lnTo>
                  <a:lnTo>
                    <a:pt x="4598" y="5497"/>
                  </a:lnTo>
                  <a:lnTo>
                    <a:pt x="4598" y="2371"/>
                  </a:lnTo>
                  <a:cubicBezTo>
                    <a:pt x="4598" y="1676"/>
                    <a:pt x="4904" y="1124"/>
                    <a:pt x="5620" y="1124"/>
                  </a:cubicBezTo>
                  <a:cubicBezTo>
                    <a:pt x="6355" y="1124"/>
                    <a:pt x="6600" y="1615"/>
                    <a:pt x="6600" y="2350"/>
                  </a:cubicBezTo>
                  <a:lnTo>
                    <a:pt x="6600" y="5497"/>
                  </a:lnTo>
                  <a:lnTo>
                    <a:pt x="7888" y="5497"/>
                  </a:lnTo>
                  <a:lnTo>
                    <a:pt x="7888" y="1901"/>
                  </a:lnTo>
                  <a:cubicBezTo>
                    <a:pt x="7888" y="573"/>
                    <a:pt x="7009" y="0"/>
                    <a:pt x="6008" y="0"/>
                  </a:cubicBezTo>
                  <a:cubicBezTo>
                    <a:pt x="5272" y="0"/>
                    <a:pt x="4720" y="307"/>
                    <a:pt x="4332" y="797"/>
                  </a:cubicBezTo>
                  <a:cubicBezTo>
                    <a:pt x="3985" y="287"/>
                    <a:pt x="3515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4532325" y="2490700"/>
              <a:ext cx="197725" cy="137450"/>
            </a:xfrm>
            <a:custGeom>
              <a:rect b="b" l="l" r="r" t="t"/>
              <a:pathLst>
                <a:path extrusionOk="0" h="5498" w="7909">
                  <a:moveTo>
                    <a:pt x="2800" y="0"/>
                  </a:moveTo>
                  <a:cubicBezTo>
                    <a:pt x="2167" y="0"/>
                    <a:pt x="1636" y="246"/>
                    <a:pt x="1268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1" y="103"/>
                  </a:lnTo>
                  <a:lnTo>
                    <a:pt x="1" y="5497"/>
                  </a:lnTo>
                  <a:lnTo>
                    <a:pt x="1288" y="5497"/>
                  </a:lnTo>
                  <a:lnTo>
                    <a:pt x="1288" y="2330"/>
                  </a:lnTo>
                  <a:cubicBezTo>
                    <a:pt x="1288" y="1431"/>
                    <a:pt x="1881" y="1124"/>
                    <a:pt x="2330" y="1124"/>
                  </a:cubicBezTo>
                  <a:cubicBezTo>
                    <a:pt x="3127" y="1124"/>
                    <a:pt x="3311" y="1696"/>
                    <a:pt x="3311" y="2371"/>
                  </a:cubicBezTo>
                  <a:lnTo>
                    <a:pt x="3311" y="5497"/>
                  </a:lnTo>
                  <a:lnTo>
                    <a:pt x="4598" y="5497"/>
                  </a:lnTo>
                  <a:lnTo>
                    <a:pt x="4598" y="2371"/>
                  </a:lnTo>
                  <a:cubicBezTo>
                    <a:pt x="4598" y="1676"/>
                    <a:pt x="4905" y="1124"/>
                    <a:pt x="5641" y="1124"/>
                  </a:cubicBezTo>
                  <a:cubicBezTo>
                    <a:pt x="6356" y="1124"/>
                    <a:pt x="6621" y="1615"/>
                    <a:pt x="6621" y="2350"/>
                  </a:cubicBezTo>
                  <a:lnTo>
                    <a:pt x="6621" y="5497"/>
                  </a:lnTo>
                  <a:lnTo>
                    <a:pt x="7909" y="5497"/>
                  </a:lnTo>
                  <a:lnTo>
                    <a:pt x="7909" y="1901"/>
                  </a:lnTo>
                  <a:cubicBezTo>
                    <a:pt x="7909" y="573"/>
                    <a:pt x="7010" y="0"/>
                    <a:pt x="6008" y="0"/>
                  </a:cubicBezTo>
                  <a:cubicBezTo>
                    <a:pt x="5273" y="0"/>
                    <a:pt x="4721" y="307"/>
                    <a:pt x="4353" y="797"/>
                  </a:cubicBezTo>
                  <a:lnTo>
                    <a:pt x="4333" y="797"/>
                  </a:lnTo>
                  <a:cubicBezTo>
                    <a:pt x="4006" y="287"/>
                    <a:pt x="3515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4758125" y="2490700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2473" y="1083"/>
                  </a:moveTo>
                  <a:cubicBezTo>
                    <a:pt x="3004" y="1083"/>
                    <a:pt x="3515" y="1390"/>
                    <a:pt x="3515" y="2126"/>
                  </a:cubicBezTo>
                  <a:lnTo>
                    <a:pt x="3515" y="2269"/>
                  </a:lnTo>
                  <a:lnTo>
                    <a:pt x="1329" y="2269"/>
                  </a:lnTo>
                  <a:lnTo>
                    <a:pt x="1329" y="2187"/>
                  </a:lnTo>
                  <a:cubicBezTo>
                    <a:pt x="1329" y="1390"/>
                    <a:pt x="1921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84"/>
                    <a:pt x="1186" y="5620"/>
                    <a:pt x="2514" y="5620"/>
                  </a:cubicBezTo>
                  <a:cubicBezTo>
                    <a:pt x="3474" y="5620"/>
                    <a:pt x="4333" y="5252"/>
                    <a:pt x="4741" y="4414"/>
                  </a:cubicBezTo>
                  <a:lnTo>
                    <a:pt x="3761" y="3842"/>
                  </a:lnTo>
                  <a:cubicBezTo>
                    <a:pt x="3474" y="4271"/>
                    <a:pt x="3025" y="4537"/>
                    <a:pt x="2575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3" y="3168"/>
                  </a:lnTo>
                  <a:lnTo>
                    <a:pt x="4803" y="2126"/>
                  </a:lnTo>
                  <a:cubicBezTo>
                    <a:pt x="4803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487650" y="2756350"/>
              <a:ext cx="131300" cy="188000"/>
            </a:xfrm>
            <a:custGeom>
              <a:rect b="b" l="l" r="r" t="t"/>
              <a:pathLst>
                <a:path extrusionOk="0" h="7520" w="5252">
                  <a:moveTo>
                    <a:pt x="0" y="0"/>
                  </a:moveTo>
                  <a:lnTo>
                    <a:pt x="0" y="7520"/>
                  </a:lnTo>
                  <a:lnTo>
                    <a:pt x="5252" y="7520"/>
                  </a:lnTo>
                  <a:lnTo>
                    <a:pt x="5252" y="6294"/>
                  </a:lnTo>
                  <a:lnTo>
                    <a:pt x="1390" y="6294"/>
                  </a:lnTo>
                  <a:lnTo>
                    <a:pt x="1390" y="4312"/>
                  </a:lnTo>
                  <a:lnTo>
                    <a:pt x="4782" y="4312"/>
                  </a:lnTo>
                  <a:lnTo>
                    <a:pt x="4782" y="3065"/>
                  </a:lnTo>
                  <a:lnTo>
                    <a:pt x="1390" y="3065"/>
                  </a:lnTo>
                  <a:lnTo>
                    <a:pt x="1390" y="1226"/>
                  </a:lnTo>
                  <a:lnTo>
                    <a:pt x="5211" y="1226"/>
                  </a:lnTo>
                  <a:lnTo>
                    <a:pt x="5211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3650600" y="2756350"/>
              <a:ext cx="58275" cy="189550"/>
            </a:xfrm>
            <a:custGeom>
              <a:rect b="b" l="l" r="r" t="t"/>
              <a:pathLst>
                <a:path extrusionOk="0" h="7582" w="2331">
                  <a:moveTo>
                    <a:pt x="1" y="0"/>
                  </a:moveTo>
                  <a:lnTo>
                    <a:pt x="1" y="6069"/>
                  </a:lnTo>
                  <a:cubicBezTo>
                    <a:pt x="1" y="6559"/>
                    <a:pt x="21" y="7581"/>
                    <a:pt x="1308" y="7581"/>
                  </a:cubicBezTo>
                  <a:cubicBezTo>
                    <a:pt x="1635" y="7581"/>
                    <a:pt x="2064" y="7520"/>
                    <a:pt x="2330" y="7438"/>
                  </a:cubicBezTo>
                  <a:lnTo>
                    <a:pt x="2330" y="6457"/>
                  </a:lnTo>
                  <a:cubicBezTo>
                    <a:pt x="2105" y="6478"/>
                    <a:pt x="1983" y="6498"/>
                    <a:pt x="1758" y="6498"/>
                  </a:cubicBezTo>
                  <a:cubicBezTo>
                    <a:pt x="1390" y="6498"/>
                    <a:pt x="1288" y="6294"/>
                    <a:pt x="1288" y="6069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3723150" y="2806400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3413" y="3250"/>
                  </a:moveTo>
                  <a:lnTo>
                    <a:pt x="3413" y="3515"/>
                  </a:lnTo>
                  <a:cubicBezTo>
                    <a:pt x="3413" y="4108"/>
                    <a:pt x="3249" y="4598"/>
                    <a:pt x="2228" y="4598"/>
                  </a:cubicBezTo>
                  <a:cubicBezTo>
                    <a:pt x="1615" y="4598"/>
                    <a:pt x="1247" y="4373"/>
                    <a:pt x="1247" y="3924"/>
                  </a:cubicBezTo>
                  <a:cubicBezTo>
                    <a:pt x="1247" y="3454"/>
                    <a:pt x="1615" y="3250"/>
                    <a:pt x="2146" y="3250"/>
                  </a:cubicBezTo>
                  <a:close/>
                  <a:moveTo>
                    <a:pt x="2391" y="1"/>
                  </a:moveTo>
                  <a:cubicBezTo>
                    <a:pt x="1390" y="1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10" y="1737"/>
                  </a:lnTo>
                  <a:lnTo>
                    <a:pt x="1410" y="1554"/>
                  </a:lnTo>
                  <a:cubicBezTo>
                    <a:pt x="1410" y="1206"/>
                    <a:pt x="1819" y="1022"/>
                    <a:pt x="2391" y="1022"/>
                  </a:cubicBezTo>
                  <a:cubicBezTo>
                    <a:pt x="3045" y="1022"/>
                    <a:pt x="3413" y="1247"/>
                    <a:pt x="3413" y="1819"/>
                  </a:cubicBezTo>
                  <a:lnTo>
                    <a:pt x="3413" y="2330"/>
                  </a:lnTo>
                  <a:lnTo>
                    <a:pt x="1982" y="2330"/>
                  </a:lnTo>
                  <a:cubicBezTo>
                    <a:pt x="940" y="2330"/>
                    <a:pt x="0" y="2943"/>
                    <a:pt x="0" y="3985"/>
                  </a:cubicBezTo>
                  <a:cubicBezTo>
                    <a:pt x="0" y="5007"/>
                    <a:pt x="756" y="5620"/>
                    <a:pt x="1880" y="5620"/>
                  </a:cubicBezTo>
                  <a:cubicBezTo>
                    <a:pt x="2575" y="5620"/>
                    <a:pt x="2984" y="5518"/>
                    <a:pt x="3454" y="5007"/>
                  </a:cubicBezTo>
                  <a:lnTo>
                    <a:pt x="3474" y="5007"/>
                  </a:lnTo>
                  <a:cubicBezTo>
                    <a:pt x="3494" y="5109"/>
                    <a:pt x="3515" y="5436"/>
                    <a:pt x="3535" y="5518"/>
                  </a:cubicBezTo>
                  <a:lnTo>
                    <a:pt x="4802" y="5518"/>
                  </a:lnTo>
                  <a:cubicBezTo>
                    <a:pt x="4741" y="5395"/>
                    <a:pt x="4700" y="4598"/>
                    <a:pt x="4700" y="4353"/>
                  </a:cubicBezTo>
                  <a:lnTo>
                    <a:pt x="4700" y="1737"/>
                  </a:lnTo>
                  <a:cubicBezTo>
                    <a:pt x="4700" y="409"/>
                    <a:pt x="3597" y="1"/>
                    <a:pt x="239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3872825" y="2806925"/>
              <a:ext cx="86350" cy="137425"/>
            </a:xfrm>
            <a:custGeom>
              <a:rect b="b" l="l" r="r" t="t"/>
              <a:pathLst>
                <a:path extrusionOk="0" h="5497" w="3454">
                  <a:moveTo>
                    <a:pt x="3025" y="0"/>
                  </a:moveTo>
                  <a:cubicBezTo>
                    <a:pt x="2391" y="0"/>
                    <a:pt x="1594" y="429"/>
                    <a:pt x="1267" y="1001"/>
                  </a:cubicBezTo>
                  <a:lnTo>
                    <a:pt x="1247" y="1001"/>
                  </a:lnTo>
                  <a:lnTo>
                    <a:pt x="1247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738"/>
                  </a:lnTo>
                  <a:cubicBezTo>
                    <a:pt x="1288" y="1737"/>
                    <a:pt x="2003" y="1165"/>
                    <a:pt x="2984" y="1165"/>
                  </a:cubicBezTo>
                  <a:cubicBezTo>
                    <a:pt x="3147" y="1165"/>
                    <a:pt x="3290" y="1165"/>
                    <a:pt x="3454" y="1206"/>
                  </a:cubicBezTo>
                  <a:lnTo>
                    <a:pt x="3454" y="20"/>
                  </a:lnTo>
                  <a:cubicBezTo>
                    <a:pt x="3331" y="0"/>
                    <a:pt x="3168" y="0"/>
                    <a:pt x="302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975000" y="2806925"/>
              <a:ext cx="121600" cy="189025"/>
            </a:xfrm>
            <a:custGeom>
              <a:rect b="b" l="l" r="r" t="t"/>
              <a:pathLst>
                <a:path extrusionOk="0" h="7561" w="4864">
                  <a:moveTo>
                    <a:pt x="2452" y="1103"/>
                  </a:moveTo>
                  <a:cubicBezTo>
                    <a:pt x="3106" y="1103"/>
                    <a:pt x="3617" y="1471"/>
                    <a:pt x="3617" y="2125"/>
                  </a:cubicBezTo>
                  <a:lnTo>
                    <a:pt x="3617" y="3331"/>
                  </a:lnTo>
                  <a:cubicBezTo>
                    <a:pt x="3617" y="4107"/>
                    <a:pt x="3024" y="4393"/>
                    <a:pt x="2493" y="4393"/>
                  </a:cubicBezTo>
                  <a:cubicBezTo>
                    <a:pt x="1819" y="4393"/>
                    <a:pt x="1308" y="4005"/>
                    <a:pt x="1308" y="3351"/>
                  </a:cubicBezTo>
                  <a:lnTo>
                    <a:pt x="1308" y="2166"/>
                  </a:lnTo>
                  <a:cubicBezTo>
                    <a:pt x="1308" y="1390"/>
                    <a:pt x="1901" y="1103"/>
                    <a:pt x="2452" y="1103"/>
                  </a:cubicBezTo>
                  <a:close/>
                  <a:moveTo>
                    <a:pt x="2125" y="0"/>
                  </a:moveTo>
                  <a:cubicBezTo>
                    <a:pt x="940" y="0"/>
                    <a:pt x="0" y="797"/>
                    <a:pt x="0" y="2268"/>
                  </a:cubicBezTo>
                  <a:lnTo>
                    <a:pt x="0" y="3290"/>
                  </a:lnTo>
                  <a:cubicBezTo>
                    <a:pt x="0" y="4679"/>
                    <a:pt x="838" y="5415"/>
                    <a:pt x="2146" y="5415"/>
                  </a:cubicBezTo>
                  <a:cubicBezTo>
                    <a:pt x="2759" y="5415"/>
                    <a:pt x="3249" y="5190"/>
                    <a:pt x="3597" y="4720"/>
                  </a:cubicBezTo>
                  <a:lnTo>
                    <a:pt x="3617" y="4720"/>
                  </a:lnTo>
                  <a:lnTo>
                    <a:pt x="3617" y="5272"/>
                  </a:lnTo>
                  <a:cubicBezTo>
                    <a:pt x="3617" y="6048"/>
                    <a:pt x="3188" y="6539"/>
                    <a:pt x="2391" y="6539"/>
                  </a:cubicBezTo>
                  <a:cubicBezTo>
                    <a:pt x="1941" y="6539"/>
                    <a:pt x="1574" y="6335"/>
                    <a:pt x="1308" y="5824"/>
                  </a:cubicBezTo>
                  <a:lnTo>
                    <a:pt x="82" y="6253"/>
                  </a:lnTo>
                  <a:cubicBezTo>
                    <a:pt x="368" y="7152"/>
                    <a:pt x="1410" y="7561"/>
                    <a:pt x="2289" y="7561"/>
                  </a:cubicBezTo>
                  <a:cubicBezTo>
                    <a:pt x="4148" y="7561"/>
                    <a:pt x="4864" y="6294"/>
                    <a:pt x="4864" y="5047"/>
                  </a:cubicBezTo>
                  <a:lnTo>
                    <a:pt x="4864" y="102"/>
                  </a:lnTo>
                  <a:lnTo>
                    <a:pt x="3637" y="102"/>
                  </a:lnTo>
                  <a:lnTo>
                    <a:pt x="3637" y="736"/>
                  </a:lnTo>
                  <a:lnTo>
                    <a:pt x="3617" y="736"/>
                  </a:lnTo>
                  <a:cubicBezTo>
                    <a:pt x="3331" y="327"/>
                    <a:pt x="2759" y="0"/>
                    <a:pt x="212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130300" y="2754800"/>
              <a:ext cx="32200" cy="189550"/>
            </a:xfrm>
            <a:custGeom>
              <a:rect b="b" l="l" r="r" t="t"/>
              <a:pathLst>
                <a:path extrusionOk="0" h="7582" w="1288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187"/>
                  </a:moveTo>
                  <a:lnTo>
                    <a:pt x="0" y="7582"/>
                  </a:lnTo>
                  <a:lnTo>
                    <a:pt x="1288" y="7582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479475" y="3072550"/>
              <a:ext cx="122625" cy="191075"/>
            </a:xfrm>
            <a:custGeom>
              <a:rect b="b" l="l" r="r" t="t"/>
              <a:pathLst>
                <a:path extrusionOk="0" h="7643" w="4905">
                  <a:moveTo>
                    <a:pt x="2432" y="3107"/>
                  </a:moveTo>
                  <a:cubicBezTo>
                    <a:pt x="3106" y="3107"/>
                    <a:pt x="3617" y="3495"/>
                    <a:pt x="3617" y="4149"/>
                  </a:cubicBezTo>
                  <a:lnTo>
                    <a:pt x="3617" y="5477"/>
                  </a:lnTo>
                  <a:cubicBezTo>
                    <a:pt x="3617" y="6253"/>
                    <a:pt x="3024" y="6540"/>
                    <a:pt x="2473" y="6540"/>
                  </a:cubicBezTo>
                  <a:cubicBezTo>
                    <a:pt x="1819" y="6540"/>
                    <a:pt x="1308" y="6151"/>
                    <a:pt x="1308" y="5497"/>
                  </a:cubicBezTo>
                  <a:lnTo>
                    <a:pt x="1308" y="4169"/>
                  </a:lnTo>
                  <a:cubicBezTo>
                    <a:pt x="1308" y="3393"/>
                    <a:pt x="1901" y="3107"/>
                    <a:pt x="2432" y="3107"/>
                  </a:cubicBezTo>
                  <a:close/>
                  <a:moveTo>
                    <a:pt x="3637" y="1"/>
                  </a:moveTo>
                  <a:lnTo>
                    <a:pt x="3637" y="2678"/>
                  </a:lnTo>
                  <a:lnTo>
                    <a:pt x="3597" y="2678"/>
                  </a:lnTo>
                  <a:cubicBezTo>
                    <a:pt x="3331" y="2310"/>
                    <a:pt x="2820" y="2003"/>
                    <a:pt x="2227" y="2003"/>
                  </a:cubicBezTo>
                  <a:cubicBezTo>
                    <a:pt x="1022" y="2003"/>
                    <a:pt x="0" y="2739"/>
                    <a:pt x="0" y="4210"/>
                  </a:cubicBezTo>
                  <a:lnTo>
                    <a:pt x="0" y="5518"/>
                  </a:lnTo>
                  <a:cubicBezTo>
                    <a:pt x="0" y="6887"/>
                    <a:pt x="961" y="7643"/>
                    <a:pt x="2125" y="7643"/>
                  </a:cubicBezTo>
                  <a:cubicBezTo>
                    <a:pt x="2616" y="7643"/>
                    <a:pt x="3351" y="7336"/>
                    <a:pt x="3658" y="6907"/>
                  </a:cubicBezTo>
                  <a:lnTo>
                    <a:pt x="3658" y="7520"/>
                  </a:lnTo>
                  <a:lnTo>
                    <a:pt x="4904" y="752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630675" y="3123125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2494" y="1084"/>
                  </a:moveTo>
                  <a:cubicBezTo>
                    <a:pt x="3004" y="1084"/>
                    <a:pt x="3536" y="1390"/>
                    <a:pt x="3536" y="2126"/>
                  </a:cubicBezTo>
                  <a:lnTo>
                    <a:pt x="3536" y="2269"/>
                  </a:lnTo>
                  <a:lnTo>
                    <a:pt x="1349" y="2269"/>
                  </a:lnTo>
                  <a:lnTo>
                    <a:pt x="1349" y="2187"/>
                  </a:lnTo>
                  <a:cubicBezTo>
                    <a:pt x="1349" y="1390"/>
                    <a:pt x="1942" y="1084"/>
                    <a:pt x="2494" y="1084"/>
                  </a:cubicBezTo>
                  <a:close/>
                  <a:moveTo>
                    <a:pt x="2473" y="1"/>
                  </a:moveTo>
                  <a:cubicBezTo>
                    <a:pt x="1145" y="1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84"/>
                    <a:pt x="1206" y="5620"/>
                    <a:pt x="2534" y="5620"/>
                  </a:cubicBezTo>
                  <a:cubicBezTo>
                    <a:pt x="3474" y="5620"/>
                    <a:pt x="4333" y="5252"/>
                    <a:pt x="4741" y="4414"/>
                  </a:cubicBezTo>
                  <a:lnTo>
                    <a:pt x="3761" y="3842"/>
                  </a:lnTo>
                  <a:cubicBezTo>
                    <a:pt x="3474" y="4251"/>
                    <a:pt x="3025" y="4537"/>
                    <a:pt x="2596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3" y="3168"/>
                  </a:lnTo>
                  <a:lnTo>
                    <a:pt x="4803" y="2126"/>
                  </a:lnTo>
                  <a:cubicBezTo>
                    <a:pt x="4803" y="695"/>
                    <a:pt x="3658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828375" y="3072550"/>
              <a:ext cx="158400" cy="188525"/>
            </a:xfrm>
            <a:custGeom>
              <a:rect b="b" l="l" r="r" t="t"/>
              <a:pathLst>
                <a:path extrusionOk="0" h="7541" w="6336">
                  <a:moveTo>
                    <a:pt x="1" y="1"/>
                  </a:moveTo>
                  <a:lnTo>
                    <a:pt x="2473" y="7541"/>
                  </a:lnTo>
                  <a:lnTo>
                    <a:pt x="3842" y="7541"/>
                  </a:lnTo>
                  <a:lnTo>
                    <a:pt x="6335" y="1"/>
                  </a:lnTo>
                  <a:lnTo>
                    <a:pt x="4925" y="1"/>
                  </a:lnTo>
                  <a:lnTo>
                    <a:pt x="3229" y="5538"/>
                  </a:lnTo>
                  <a:lnTo>
                    <a:pt x="3209" y="5538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982150" y="3122625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3413" y="3249"/>
                  </a:moveTo>
                  <a:lnTo>
                    <a:pt x="3413" y="3515"/>
                  </a:lnTo>
                  <a:cubicBezTo>
                    <a:pt x="3413" y="4107"/>
                    <a:pt x="3249" y="4598"/>
                    <a:pt x="2228" y="4598"/>
                  </a:cubicBezTo>
                  <a:cubicBezTo>
                    <a:pt x="1615" y="4598"/>
                    <a:pt x="1247" y="4373"/>
                    <a:pt x="1247" y="3923"/>
                  </a:cubicBezTo>
                  <a:cubicBezTo>
                    <a:pt x="1247" y="3454"/>
                    <a:pt x="1615" y="3249"/>
                    <a:pt x="2166" y="3249"/>
                  </a:cubicBezTo>
                  <a:close/>
                  <a:moveTo>
                    <a:pt x="2391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10" y="1737"/>
                  </a:lnTo>
                  <a:lnTo>
                    <a:pt x="1410" y="1553"/>
                  </a:lnTo>
                  <a:cubicBezTo>
                    <a:pt x="1410" y="1206"/>
                    <a:pt x="1819" y="1001"/>
                    <a:pt x="2391" y="1001"/>
                  </a:cubicBezTo>
                  <a:cubicBezTo>
                    <a:pt x="3045" y="1001"/>
                    <a:pt x="3413" y="1247"/>
                    <a:pt x="3413" y="1819"/>
                  </a:cubicBezTo>
                  <a:lnTo>
                    <a:pt x="3413" y="2330"/>
                  </a:lnTo>
                  <a:lnTo>
                    <a:pt x="1982" y="2330"/>
                  </a:lnTo>
                  <a:cubicBezTo>
                    <a:pt x="940" y="2330"/>
                    <a:pt x="0" y="2943"/>
                    <a:pt x="0" y="3985"/>
                  </a:cubicBezTo>
                  <a:cubicBezTo>
                    <a:pt x="0" y="5006"/>
                    <a:pt x="756" y="5620"/>
                    <a:pt x="1880" y="5620"/>
                  </a:cubicBezTo>
                  <a:cubicBezTo>
                    <a:pt x="2575" y="5620"/>
                    <a:pt x="2984" y="5517"/>
                    <a:pt x="3454" y="5027"/>
                  </a:cubicBezTo>
                  <a:lnTo>
                    <a:pt x="3474" y="5027"/>
                  </a:lnTo>
                  <a:cubicBezTo>
                    <a:pt x="3495" y="5109"/>
                    <a:pt x="3515" y="5436"/>
                    <a:pt x="3535" y="5517"/>
                  </a:cubicBezTo>
                  <a:lnTo>
                    <a:pt x="4802" y="5517"/>
                  </a:lnTo>
                  <a:cubicBezTo>
                    <a:pt x="4741" y="5395"/>
                    <a:pt x="4700" y="4598"/>
                    <a:pt x="4700" y="4353"/>
                  </a:cubicBezTo>
                  <a:lnTo>
                    <a:pt x="4700" y="1717"/>
                  </a:lnTo>
                  <a:cubicBezTo>
                    <a:pt x="4700" y="409"/>
                    <a:pt x="3597" y="0"/>
                    <a:pt x="2391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127225" y="3123125"/>
              <a:ext cx="120575" cy="140500"/>
            </a:xfrm>
            <a:custGeom>
              <a:rect b="b" l="l" r="r" t="t"/>
              <a:pathLst>
                <a:path extrusionOk="0" h="5620" w="4823">
                  <a:moveTo>
                    <a:pt x="2473" y="1"/>
                  </a:moveTo>
                  <a:cubicBezTo>
                    <a:pt x="1124" y="1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43"/>
                    <a:pt x="1186" y="5620"/>
                    <a:pt x="2514" y="5620"/>
                  </a:cubicBezTo>
                  <a:cubicBezTo>
                    <a:pt x="3679" y="5620"/>
                    <a:pt x="4823" y="4946"/>
                    <a:pt x="4823" y="3515"/>
                  </a:cubicBezTo>
                  <a:lnTo>
                    <a:pt x="4823" y="3454"/>
                  </a:lnTo>
                  <a:lnTo>
                    <a:pt x="3577" y="3454"/>
                  </a:lnTo>
                  <a:lnTo>
                    <a:pt x="3577" y="3515"/>
                  </a:lnTo>
                  <a:cubicBezTo>
                    <a:pt x="3577" y="4251"/>
                    <a:pt x="3025" y="4537"/>
                    <a:pt x="2514" y="4537"/>
                  </a:cubicBezTo>
                  <a:cubicBezTo>
                    <a:pt x="1819" y="4537"/>
                    <a:pt x="1329" y="4149"/>
                    <a:pt x="1329" y="3454"/>
                  </a:cubicBezTo>
                  <a:lnTo>
                    <a:pt x="1329" y="2187"/>
                  </a:lnTo>
                  <a:cubicBezTo>
                    <a:pt x="1329" y="1390"/>
                    <a:pt x="1921" y="1084"/>
                    <a:pt x="2473" y="1084"/>
                  </a:cubicBezTo>
                  <a:cubicBezTo>
                    <a:pt x="3004" y="1084"/>
                    <a:pt x="3577" y="1390"/>
                    <a:pt x="3577" y="2126"/>
                  </a:cubicBezTo>
                  <a:lnTo>
                    <a:pt x="3577" y="2228"/>
                  </a:lnTo>
                  <a:lnTo>
                    <a:pt x="4823" y="2228"/>
                  </a:lnTo>
                  <a:lnTo>
                    <a:pt x="4823" y="2126"/>
                  </a:lnTo>
                  <a:cubicBezTo>
                    <a:pt x="4823" y="695"/>
                    <a:pt x="3638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265675" y="3123125"/>
              <a:ext cx="121100" cy="140500"/>
            </a:xfrm>
            <a:custGeom>
              <a:rect b="b" l="l" r="r" t="t"/>
              <a:pathLst>
                <a:path extrusionOk="0" h="5620" w="4844">
                  <a:moveTo>
                    <a:pt x="2473" y="1"/>
                  </a:moveTo>
                  <a:cubicBezTo>
                    <a:pt x="1145" y="1"/>
                    <a:pt x="0" y="838"/>
                    <a:pt x="0" y="2371"/>
                  </a:cubicBezTo>
                  <a:lnTo>
                    <a:pt x="0" y="3413"/>
                  </a:lnTo>
                  <a:cubicBezTo>
                    <a:pt x="0" y="4843"/>
                    <a:pt x="1185" y="5620"/>
                    <a:pt x="2514" y="5620"/>
                  </a:cubicBezTo>
                  <a:cubicBezTo>
                    <a:pt x="3678" y="5620"/>
                    <a:pt x="4843" y="4946"/>
                    <a:pt x="4843" y="3515"/>
                  </a:cubicBezTo>
                  <a:lnTo>
                    <a:pt x="4843" y="3454"/>
                  </a:lnTo>
                  <a:lnTo>
                    <a:pt x="3576" y="3454"/>
                  </a:lnTo>
                  <a:lnTo>
                    <a:pt x="3576" y="3515"/>
                  </a:lnTo>
                  <a:cubicBezTo>
                    <a:pt x="3576" y="4251"/>
                    <a:pt x="3045" y="4537"/>
                    <a:pt x="2514" y="4537"/>
                  </a:cubicBezTo>
                  <a:cubicBezTo>
                    <a:pt x="1839" y="4537"/>
                    <a:pt x="1328" y="4149"/>
                    <a:pt x="1328" y="3454"/>
                  </a:cubicBezTo>
                  <a:lnTo>
                    <a:pt x="1328" y="2187"/>
                  </a:lnTo>
                  <a:cubicBezTo>
                    <a:pt x="1328" y="1390"/>
                    <a:pt x="1921" y="1084"/>
                    <a:pt x="2473" y="1084"/>
                  </a:cubicBezTo>
                  <a:cubicBezTo>
                    <a:pt x="3004" y="1084"/>
                    <a:pt x="3576" y="1390"/>
                    <a:pt x="3576" y="2126"/>
                  </a:cubicBezTo>
                  <a:lnTo>
                    <a:pt x="3576" y="2228"/>
                  </a:lnTo>
                  <a:lnTo>
                    <a:pt x="4843" y="2228"/>
                  </a:lnTo>
                  <a:lnTo>
                    <a:pt x="4843" y="2126"/>
                  </a:lnTo>
                  <a:cubicBezTo>
                    <a:pt x="4843" y="695"/>
                    <a:pt x="3637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410750" y="3070500"/>
              <a:ext cx="31700" cy="190075"/>
            </a:xfrm>
            <a:custGeom>
              <a:rect b="b" l="l" r="r" t="t"/>
              <a:pathLst>
                <a:path extrusionOk="0" h="7603" w="1268">
                  <a:moveTo>
                    <a:pt x="0" y="1"/>
                  </a:moveTo>
                  <a:lnTo>
                    <a:pt x="0" y="1370"/>
                  </a:lnTo>
                  <a:lnTo>
                    <a:pt x="1267" y="1370"/>
                  </a:lnTo>
                  <a:lnTo>
                    <a:pt x="1267" y="1"/>
                  </a:lnTo>
                  <a:close/>
                  <a:moveTo>
                    <a:pt x="0" y="2208"/>
                  </a:moveTo>
                  <a:lnTo>
                    <a:pt x="0" y="7602"/>
                  </a:lnTo>
                  <a:lnTo>
                    <a:pt x="1267" y="7602"/>
                  </a:lnTo>
                  <a:lnTo>
                    <a:pt x="1267" y="2208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477675" y="3123125"/>
              <a:ext cx="117000" cy="137450"/>
            </a:xfrm>
            <a:custGeom>
              <a:rect b="b" l="l" r="r" t="t"/>
              <a:pathLst>
                <a:path extrusionOk="0" h="5498" w="4680">
                  <a:moveTo>
                    <a:pt x="2800" y="1"/>
                  </a:moveTo>
                  <a:cubicBezTo>
                    <a:pt x="2187" y="1"/>
                    <a:pt x="161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6" y="1124"/>
                    <a:pt x="2391" y="1124"/>
                  </a:cubicBezTo>
                  <a:cubicBezTo>
                    <a:pt x="3045" y="1124"/>
                    <a:pt x="3392" y="1554"/>
                    <a:pt x="3392" y="2371"/>
                  </a:cubicBezTo>
                  <a:lnTo>
                    <a:pt x="3392" y="5497"/>
                  </a:lnTo>
                  <a:lnTo>
                    <a:pt x="4680" y="5497"/>
                  </a:lnTo>
                  <a:lnTo>
                    <a:pt x="4680" y="2044"/>
                  </a:lnTo>
                  <a:cubicBezTo>
                    <a:pt x="4680" y="757"/>
                    <a:pt x="4005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619175" y="3122625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3433" y="3249"/>
                  </a:moveTo>
                  <a:lnTo>
                    <a:pt x="3433" y="3515"/>
                  </a:lnTo>
                  <a:cubicBezTo>
                    <a:pt x="3433" y="4107"/>
                    <a:pt x="3250" y="4598"/>
                    <a:pt x="2228" y="4598"/>
                  </a:cubicBezTo>
                  <a:cubicBezTo>
                    <a:pt x="1615" y="4598"/>
                    <a:pt x="1247" y="4373"/>
                    <a:pt x="1247" y="3923"/>
                  </a:cubicBezTo>
                  <a:cubicBezTo>
                    <a:pt x="1247" y="3454"/>
                    <a:pt x="1615" y="3249"/>
                    <a:pt x="2167" y="3249"/>
                  </a:cubicBezTo>
                  <a:close/>
                  <a:moveTo>
                    <a:pt x="2412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3"/>
                  </a:lnTo>
                  <a:cubicBezTo>
                    <a:pt x="1431" y="1206"/>
                    <a:pt x="1840" y="1001"/>
                    <a:pt x="2391" y="1001"/>
                  </a:cubicBezTo>
                  <a:cubicBezTo>
                    <a:pt x="3045" y="1001"/>
                    <a:pt x="3433" y="1247"/>
                    <a:pt x="3433" y="1819"/>
                  </a:cubicBezTo>
                  <a:lnTo>
                    <a:pt x="3433" y="2330"/>
                  </a:lnTo>
                  <a:lnTo>
                    <a:pt x="2003" y="2330"/>
                  </a:lnTo>
                  <a:cubicBezTo>
                    <a:pt x="941" y="2330"/>
                    <a:pt x="1" y="2943"/>
                    <a:pt x="1" y="3985"/>
                  </a:cubicBezTo>
                  <a:cubicBezTo>
                    <a:pt x="1" y="5006"/>
                    <a:pt x="757" y="5620"/>
                    <a:pt x="1881" y="5620"/>
                  </a:cubicBezTo>
                  <a:cubicBezTo>
                    <a:pt x="2575" y="5620"/>
                    <a:pt x="2984" y="5517"/>
                    <a:pt x="3454" y="5027"/>
                  </a:cubicBezTo>
                  <a:lnTo>
                    <a:pt x="3474" y="5027"/>
                  </a:lnTo>
                  <a:cubicBezTo>
                    <a:pt x="3495" y="5109"/>
                    <a:pt x="3515" y="5436"/>
                    <a:pt x="3536" y="5517"/>
                  </a:cubicBezTo>
                  <a:lnTo>
                    <a:pt x="4803" y="5517"/>
                  </a:lnTo>
                  <a:cubicBezTo>
                    <a:pt x="4741" y="5395"/>
                    <a:pt x="4721" y="4598"/>
                    <a:pt x="4721" y="4353"/>
                  </a:cubicBezTo>
                  <a:lnTo>
                    <a:pt x="4721" y="1717"/>
                  </a:lnTo>
                  <a:cubicBezTo>
                    <a:pt x="4721" y="409"/>
                    <a:pt x="3597" y="0"/>
                    <a:pt x="241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756600" y="3084825"/>
              <a:ext cx="79725" cy="177800"/>
            </a:xfrm>
            <a:custGeom>
              <a:rect b="b" l="l" r="r" t="t"/>
              <a:pathLst>
                <a:path extrusionOk="0" h="7112" w="3189">
                  <a:moveTo>
                    <a:pt x="736" y="0"/>
                  </a:moveTo>
                  <a:lnTo>
                    <a:pt x="736" y="1635"/>
                  </a:lnTo>
                  <a:lnTo>
                    <a:pt x="0" y="1635"/>
                  </a:lnTo>
                  <a:lnTo>
                    <a:pt x="0" y="2656"/>
                  </a:lnTo>
                  <a:lnTo>
                    <a:pt x="736" y="2656"/>
                  </a:lnTo>
                  <a:lnTo>
                    <a:pt x="736" y="5742"/>
                  </a:lnTo>
                  <a:cubicBezTo>
                    <a:pt x="736" y="6702"/>
                    <a:pt x="1410" y="7111"/>
                    <a:pt x="2248" y="7111"/>
                  </a:cubicBezTo>
                  <a:cubicBezTo>
                    <a:pt x="2432" y="7111"/>
                    <a:pt x="2902" y="7070"/>
                    <a:pt x="3188" y="7009"/>
                  </a:cubicBezTo>
                  <a:lnTo>
                    <a:pt x="3188" y="5905"/>
                  </a:lnTo>
                  <a:cubicBezTo>
                    <a:pt x="2943" y="5946"/>
                    <a:pt x="2779" y="5967"/>
                    <a:pt x="2534" y="5967"/>
                  </a:cubicBezTo>
                  <a:cubicBezTo>
                    <a:pt x="2228" y="5967"/>
                    <a:pt x="2023" y="5844"/>
                    <a:pt x="2023" y="5435"/>
                  </a:cubicBezTo>
                  <a:lnTo>
                    <a:pt x="2023" y="2656"/>
                  </a:lnTo>
                  <a:lnTo>
                    <a:pt x="3188" y="2656"/>
                  </a:lnTo>
                  <a:lnTo>
                    <a:pt x="3188" y="1635"/>
                  </a:lnTo>
                  <a:lnTo>
                    <a:pt x="2023" y="1635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4857750" y="3070500"/>
              <a:ext cx="32200" cy="190075"/>
            </a:xfrm>
            <a:custGeom>
              <a:rect b="b" l="l" r="r" t="t"/>
              <a:pathLst>
                <a:path extrusionOk="0" h="7603" w="1288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208"/>
                  </a:moveTo>
                  <a:lnTo>
                    <a:pt x="0" y="7602"/>
                  </a:lnTo>
                  <a:lnTo>
                    <a:pt x="1288" y="7602"/>
                  </a:lnTo>
                  <a:lnTo>
                    <a:pt x="1288" y="2208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918525" y="3123125"/>
              <a:ext cx="122650" cy="140500"/>
            </a:xfrm>
            <a:custGeom>
              <a:rect b="b" l="l" r="r" t="t"/>
              <a:pathLst>
                <a:path extrusionOk="0" h="5620" w="4906">
                  <a:moveTo>
                    <a:pt x="2433" y="1104"/>
                  </a:moveTo>
                  <a:cubicBezTo>
                    <a:pt x="3107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25" y="4537"/>
                    <a:pt x="2473" y="4537"/>
                  </a:cubicBezTo>
                  <a:cubicBezTo>
                    <a:pt x="1820" y="4537"/>
                    <a:pt x="1309" y="4149"/>
                    <a:pt x="1309" y="3495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433" y="1"/>
                  </a:moveTo>
                  <a:cubicBezTo>
                    <a:pt x="1247" y="1"/>
                    <a:pt x="1" y="798"/>
                    <a:pt x="1" y="2269"/>
                  </a:cubicBezTo>
                  <a:lnTo>
                    <a:pt x="1" y="3495"/>
                  </a:lnTo>
                  <a:cubicBezTo>
                    <a:pt x="1" y="4884"/>
                    <a:pt x="1166" y="5620"/>
                    <a:pt x="2473" y="5620"/>
                  </a:cubicBezTo>
                  <a:cubicBezTo>
                    <a:pt x="367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1"/>
                    <a:pt x="243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069750" y="3123125"/>
              <a:ext cx="117525" cy="137450"/>
            </a:xfrm>
            <a:custGeom>
              <a:rect b="b" l="l" r="r" t="t"/>
              <a:pathLst>
                <a:path extrusionOk="0" h="5498" w="4701">
                  <a:moveTo>
                    <a:pt x="2800" y="1"/>
                  </a:moveTo>
                  <a:cubicBezTo>
                    <a:pt x="2207" y="1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6" y="1124"/>
                    <a:pt x="2412" y="1124"/>
                  </a:cubicBezTo>
                  <a:cubicBezTo>
                    <a:pt x="3066" y="1124"/>
                    <a:pt x="3413" y="1554"/>
                    <a:pt x="3413" y="2371"/>
                  </a:cubicBezTo>
                  <a:lnTo>
                    <a:pt x="3413" y="5497"/>
                  </a:lnTo>
                  <a:lnTo>
                    <a:pt x="4700" y="5497"/>
                  </a:lnTo>
                  <a:lnTo>
                    <a:pt x="4700" y="2044"/>
                  </a:lnTo>
                  <a:cubicBezTo>
                    <a:pt x="4700" y="757"/>
                    <a:pt x="4026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706775" y="2440125"/>
              <a:ext cx="147675" cy="188025"/>
            </a:xfrm>
            <a:custGeom>
              <a:rect b="b" l="l" r="r" t="t"/>
              <a:pathLst>
                <a:path extrusionOk="0" h="7521" w="5907">
                  <a:moveTo>
                    <a:pt x="2780" y="1186"/>
                  </a:moveTo>
                  <a:cubicBezTo>
                    <a:pt x="3577" y="1186"/>
                    <a:pt x="4149" y="1472"/>
                    <a:pt x="4149" y="2350"/>
                  </a:cubicBezTo>
                  <a:cubicBezTo>
                    <a:pt x="4149" y="3127"/>
                    <a:pt x="3618" y="3515"/>
                    <a:pt x="2800" y="3515"/>
                  </a:cubicBezTo>
                  <a:lnTo>
                    <a:pt x="1411" y="3515"/>
                  </a:lnTo>
                  <a:lnTo>
                    <a:pt x="1411" y="1186"/>
                  </a:lnTo>
                  <a:close/>
                  <a:moveTo>
                    <a:pt x="1" y="1"/>
                  </a:moveTo>
                  <a:lnTo>
                    <a:pt x="1" y="7520"/>
                  </a:lnTo>
                  <a:lnTo>
                    <a:pt x="1411" y="7520"/>
                  </a:lnTo>
                  <a:lnTo>
                    <a:pt x="1411" y="4700"/>
                  </a:lnTo>
                  <a:lnTo>
                    <a:pt x="2616" y="4700"/>
                  </a:lnTo>
                  <a:lnTo>
                    <a:pt x="4374" y="7520"/>
                  </a:lnTo>
                  <a:lnTo>
                    <a:pt x="5906" y="7520"/>
                  </a:lnTo>
                  <a:lnTo>
                    <a:pt x="4047" y="4537"/>
                  </a:lnTo>
                  <a:cubicBezTo>
                    <a:pt x="5048" y="4189"/>
                    <a:pt x="5538" y="3250"/>
                    <a:pt x="5538" y="2371"/>
                  </a:cubicBezTo>
                  <a:cubicBezTo>
                    <a:pt x="5538" y="818"/>
                    <a:pt x="4394" y="1"/>
                    <a:pt x="2984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868725" y="2425825"/>
              <a:ext cx="120575" cy="205375"/>
            </a:xfrm>
            <a:custGeom>
              <a:rect b="b" l="l" r="r" t="t"/>
              <a:pathLst>
                <a:path extrusionOk="0" h="8215" w="4823">
                  <a:moveTo>
                    <a:pt x="2841" y="0"/>
                  </a:moveTo>
                  <a:lnTo>
                    <a:pt x="1942" y="1839"/>
                  </a:lnTo>
                  <a:lnTo>
                    <a:pt x="2943" y="1839"/>
                  </a:lnTo>
                  <a:lnTo>
                    <a:pt x="4291" y="0"/>
                  </a:lnTo>
                  <a:close/>
                  <a:moveTo>
                    <a:pt x="2493" y="3678"/>
                  </a:moveTo>
                  <a:cubicBezTo>
                    <a:pt x="3004" y="3678"/>
                    <a:pt x="3535" y="3985"/>
                    <a:pt x="3535" y="4721"/>
                  </a:cubicBezTo>
                  <a:lnTo>
                    <a:pt x="3535" y="4864"/>
                  </a:lnTo>
                  <a:lnTo>
                    <a:pt x="1349" y="4864"/>
                  </a:lnTo>
                  <a:lnTo>
                    <a:pt x="1349" y="4782"/>
                  </a:lnTo>
                  <a:cubicBezTo>
                    <a:pt x="1349" y="3985"/>
                    <a:pt x="1942" y="3678"/>
                    <a:pt x="2493" y="3678"/>
                  </a:cubicBezTo>
                  <a:close/>
                  <a:moveTo>
                    <a:pt x="2493" y="2595"/>
                  </a:moveTo>
                  <a:cubicBezTo>
                    <a:pt x="1145" y="2595"/>
                    <a:pt x="0" y="3433"/>
                    <a:pt x="0" y="4966"/>
                  </a:cubicBezTo>
                  <a:lnTo>
                    <a:pt x="0" y="6008"/>
                  </a:lnTo>
                  <a:cubicBezTo>
                    <a:pt x="0" y="7479"/>
                    <a:pt x="1206" y="8215"/>
                    <a:pt x="2534" y="8215"/>
                  </a:cubicBezTo>
                  <a:cubicBezTo>
                    <a:pt x="3474" y="8215"/>
                    <a:pt x="4332" y="7847"/>
                    <a:pt x="4761" y="7009"/>
                  </a:cubicBezTo>
                  <a:lnTo>
                    <a:pt x="3760" y="6437"/>
                  </a:lnTo>
                  <a:cubicBezTo>
                    <a:pt x="3474" y="6866"/>
                    <a:pt x="3025" y="7132"/>
                    <a:pt x="2595" y="7132"/>
                  </a:cubicBezTo>
                  <a:cubicBezTo>
                    <a:pt x="1901" y="7132"/>
                    <a:pt x="1349" y="6744"/>
                    <a:pt x="1349" y="6049"/>
                  </a:cubicBezTo>
                  <a:lnTo>
                    <a:pt x="1349" y="5763"/>
                  </a:lnTo>
                  <a:lnTo>
                    <a:pt x="4823" y="5763"/>
                  </a:lnTo>
                  <a:lnTo>
                    <a:pt x="4823" y="4721"/>
                  </a:lnTo>
                  <a:cubicBezTo>
                    <a:pt x="4823" y="3290"/>
                    <a:pt x="3658" y="2595"/>
                    <a:pt x="2493" y="2595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6017900" y="2490200"/>
              <a:ext cx="123125" cy="188525"/>
            </a:xfrm>
            <a:custGeom>
              <a:rect b="b" l="l" r="r" t="t"/>
              <a:pathLst>
                <a:path extrusionOk="0" h="7541" w="4925">
                  <a:moveTo>
                    <a:pt x="2452" y="1124"/>
                  </a:moveTo>
                  <a:cubicBezTo>
                    <a:pt x="3106" y="1124"/>
                    <a:pt x="3617" y="1492"/>
                    <a:pt x="3617" y="2146"/>
                  </a:cubicBezTo>
                  <a:lnTo>
                    <a:pt x="3617" y="3494"/>
                  </a:lnTo>
                  <a:cubicBezTo>
                    <a:pt x="3617" y="4271"/>
                    <a:pt x="3024" y="4557"/>
                    <a:pt x="2473" y="4557"/>
                  </a:cubicBezTo>
                  <a:cubicBezTo>
                    <a:pt x="1819" y="4557"/>
                    <a:pt x="1287" y="4169"/>
                    <a:pt x="1287" y="3515"/>
                  </a:cubicBezTo>
                  <a:lnTo>
                    <a:pt x="1287" y="2268"/>
                  </a:lnTo>
                  <a:cubicBezTo>
                    <a:pt x="1287" y="1471"/>
                    <a:pt x="1900" y="1124"/>
                    <a:pt x="2452" y="1124"/>
                  </a:cubicBezTo>
                  <a:close/>
                  <a:moveTo>
                    <a:pt x="2800" y="0"/>
                  </a:moveTo>
                  <a:cubicBezTo>
                    <a:pt x="2309" y="0"/>
                    <a:pt x="1696" y="225"/>
                    <a:pt x="1267" y="736"/>
                  </a:cubicBezTo>
                  <a:lnTo>
                    <a:pt x="1267" y="123"/>
                  </a:lnTo>
                  <a:lnTo>
                    <a:pt x="0" y="123"/>
                  </a:lnTo>
                  <a:lnTo>
                    <a:pt x="0" y="7540"/>
                  </a:lnTo>
                  <a:lnTo>
                    <a:pt x="1287" y="7540"/>
                  </a:lnTo>
                  <a:lnTo>
                    <a:pt x="1287" y="4965"/>
                  </a:lnTo>
                  <a:lnTo>
                    <a:pt x="1328" y="4965"/>
                  </a:lnTo>
                  <a:cubicBezTo>
                    <a:pt x="1594" y="5333"/>
                    <a:pt x="2084" y="5640"/>
                    <a:pt x="2697" y="5640"/>
                  </a:cubicBezTo>
                  <a:cubicBezTo>
                    <a:pt x="3903" y="5640"/>
                    <a:pt x="4925" y="4904"/>
                    <a:pt x="4925" y="3453"/>
                  </a:cubicBezTo>
                  <a:lnTo>
                    <a:pt x="4925" y="2146"/>
                  </a:lnTo>
                  <a:cubicBezTo>
                    <a:pt x="4925" y="756"/>
                    <a:pt x="3964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167575" y="2493250"/>
              <a:ext cx="117525" cy="137450"/>
            </a:xfrm>
            <a:custGeom>
              <a:rect b="b" l="l" r="r" t="t"/>
              <a:pathLst>
                <a:path extrusionOk="0" h="5498" w="4701">
                  <a:moveTo>
                    <a:pt x="0" y="1"/>
                  </a:moveTo>
                  <a:lnTo>
                    <a:pt x="0" y="3434"/>
                  </a:lnTo>
                  <a:cubicBezTo>
                    <a:pt x="0" y="4721"/>
                    <a:pt x="695" y="5497"/>
                    <a:pt x="1901" y="5497"/>
                  </a:cubicBezTo>
                  <a:cubicBezTo>
                    <a:pt x="2514" y="5497"/>
                    <a:pt x="3065" y="5252"/>
                    <a:pt x="3413" y="4721"/>
                  </a:cubicBezTo>
                  <a:lnTo>
                    <a:pt x="3454" y="4721"/>
                  </a:lnTo>
                  <a:lnTo>
                    <a:pt x="3454" y="5395"/>
                  </a:lnTo>
                  <a:lnTo>
                    <a:pt x="4700" y="5395"/>
                  </a:lnTo>
                  <a:lnTo>
                    <a:pt x="4700" y="1"/>
                  </a:lnTo>
                  <a:lnTo>
                    <a:pt x="3413" y="1"/>
                  </a:lnTo>
                  <a:lnTo>
                    <a:pt x="3413" y="3004"/>
                  </a:lnTo>
                  <a:cubicBezTo>
                    <a:pt x="3413" y="3924"/>
                    <a:pt x="3004" y="4373"/>
                    <a:pt x="2309" y="4373"/>
                  </a:cubicBezTo>
                  <a:cubicBezTo>
                    <a:pt x="1655" y="4373"/>
                    <a:pt x="1288" y="3944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318275" y="2440125"/>
              <a:ext cx="122625" cy="191075"/>
            </a:xfrm>
            <a:custGeom>
              <a:rect b="b" l="l" r="r" t="t"/>
              <a:pathLst>
                <a:path extrusionOk="0" h="7643" w="4905">
                  <a:moveTo>
                    <a:pt x="2432" y="3127"/>
                  </a:moveTo>
                  <a:cubicBezTo>
                    <a:pt x="3106" y="3127"/>
                    <a:pt x="3597" y="3495"/>
                    <a:pt x="3597" y="4149"/>
                  </a:cubicBezTo>
                  <a:lnTo>
                    <a:pt x="3597" y="5497"/>
                  </a:lnTo>
                  <a:cubicBezTo>
                    <a:pt x="3597" y="6274"/>
                    <a:pt x="3004" y="6560"/>
                    <a:pt x="2473" y="6560"/>
                  </a:cubicBezTo>
                  <a:cubicBezTo>
                    <a:pt x="1798" y="6560"/>
                    <a:pt x="1288" y="6172"/>
                    <a:pt x="1288" y="5518"/>
                  </a:cubicBezTo>
                  <a:lnTo>
                    <a:pt x="1288" y="4271"/>
                  </a:lnTo>
                  <a:cubicBezTo>
                    <a:pt x="1288" y="3495"/>
                    <a:pt x="1901" y="3127"/>
                    <a:pt x="2432" y="3127"/>
                  </a:cubicBezTo>
                  <a:close/>
                  <a:moveTo>
                    <a:pt x="0" y="1"/>
                  </a:moveTo>
                  <a:lnTo>
                    <a:pt x="0" y="7520"/>
                  </a:lnTo>
                  <a:lnTo>
                    <a:pt x="1226" y="7520"/>
                  </a:lnTo>
                  <a:lnTo>
                    <a:pt x="1226" y="6989"/>
                  </a:lnTo>
                  <a:lnTo>
                    <a:pt x="1267" y="6989"/>
                  </a:lnTo>
                  <a:cubicBezTo>
                    <a:pt x="1533" y="7336"/>
                    <a:pt x="2023" y="7643"/>
                    <a:pt x="2636" y="7643"/>
                  </a:cubicBezTo>
                  <a:cubicBezTo>
                    <a:pt x="3842" y="7643"/>
                    <a:pt x="4904" y="6907"/>
                    <a:pt x="4904" y="5456"/>
                  </a:cubicBezTo>
                  <a:lnTo>
                    <a:pt x="4904" y="4149"/>
                  </a:lnTo>
                  <a:cubicBezTo>
                    <a:pt x="4904" y="2759"/>
                    <a:pt x="3964" y="2023"/>
                    <a:pt x="2779" y="2023"/>
                  </a:cubicBezTo>
                  <a:cubicBezTo>
                    <a:pt x="2289" y="2023"/>
                    <a:pt x="1696" y="2207"/>
                    <a:pt x="1288" y="2739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469475" y="2440125"/>
              <a:ext cx="58775" cy="189550"/>
            </a:xfrm>
            <a:custGeom>
              <a:rect b="b" l="l" r="r" t="t"/>
              <a:pathLst>
                <a:path extrusionOk="0" h="7582" w="2351">
                  <a:moveTo>
                    <a:pt x="1" y="1"/>
                  </a:moveTo>
                  <a:lnTo>
                    <a:pt x="1" y="6069"/>
                  </a:lnTo>
                  <a:cubicBezTo>
                    <a:pt x="1" y="6560"/>
                    <a:pt x="42" y="7581"/>
                    <a:pt x="1309" y="7581"/>
                  </a:cubicBezTo>
                  <a:cubicBezTo>
                    <a:pt x="1656" y="7581"/>
                    <a:pt x="2065" y="7520"/>
                    <a:pt x="2351" y="7438"/>
                  </a:cubicBezTo>
                  <a:lnTo>
                    <a:pt x="2351" y="6458"/>
                  </a:lnTo>
                  <a:cubicBezTo>
                    <a:pt x="2105" y="6478"/>
                    <a:pt x="1983" y="6498"/>
                    <a:pt x="1758" y="6498"/>
                  </a:cubicBezTo>
                  <a:cubicBezTo>
                    <a:pt x="1411" y="6498"/>
                    <a:pt x="1288" y="6315"/>
                    <a:pt x="1288" y="6069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550700" y="2438600"/>
              <a:ext cx="32225" cy="189550"/>
            </a:xfrm>
            <a:custGeom>
              <a:rect b="b" l="l" r="r" t="t"/>
              <a:pathLst>
                <a:path extrusionOk="0" h="7582" w="1289">
                  <a:moveTo>
                    <a:pt x="1" y="0"/>
                  </a:moveTo>
                  <a:lnTo>
                    <a:pt x="1" y="1369"/>
                  </a:lnTo>
                  <a:lnTo>
                    <a:pt x="1288" y="1369"/>
                  </a:lnTo>
                  <a:lnTo>
                    <a:pt x="1288" y="0"/>
                  </a:lnTo>
                  <a:close/>
                  <a:moveTo>
                    <a:pt x="1" y="2187"/>
                  </a:moveTo>
                  <a:lnTo>
                    <a:pt x="1" y="7581"/>
                  </a:lnTo>
                  <a:lnTo>
                    <a:pt x="1288" y="7581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611500" y="2490700"/>
              <a:ext cx="122625" cy="188025"/>
            </a:xfrm>
            <a:custGeom>
              <a:rect b="b" l="l" r="r" t="t"/>
              <a:pathLst>
                <a:path extrusionOk="0" h="7521" w="4905">
                  <a:moveTo>
                    <a:pt x="2432" y="1083"/>
                  </a:moveTo>
                  <a:cubicBezTo>
                    <a:pt x="3086" y="1083"/>
                    <a:pt x="3617" y="1472"/>
                    <a:pt x="3617" y="2126"/>
                  </a:cubicBezTo>
                  <a:lnTo>
                    <a:pt x="3617" y="3454"/>
                  </a:lnTo>
                  <a:cubicBezTo>
                    <a:pt x="3617" y="4230"/>
                    <a:pt x="3004" y="4516"/>
                    <a:pt x="2473" y="4516"/>
                  </a:cubicBezTo>
                  <a:cubicBezTo>
                    <a:pt x="1799" y="4516"/>
                    <a:pt x="1308" y="4128"/>
                    <a:pt x="1308" y="3474"/>
                  </a:cubicBezTo>
                  <a:lnTo>
                    <a:pt x="1308" y="2146"/>
                  </a:lnTo>
                  <a:cubicBezTo>
                    <a:pt x="1308" y="1370"/>
                    <a:pt x="1880" y="1083"/>
                    <a:pt x="2432" y="1083"/>
                  </a:cubicBezTo>
                  <a:close/>
                  <a:moveTo>
                    <a:pt x="2207" y="0"/>
                  </a:moveTo>
                  <a:cubicBezTo>
                    <a:pt x="1022" y="0"/>
                    <a:pt x="0" y="716"/>
                    <a:pt x="0" y="2187"/>
                  </a:cubicBezTo>
                  <a:lnTo>
                    <a:pt x="0" y="3495"/>
                  </a:lnTo>
                  <a:cubicBezTo>
                    <a:pt x="0" y="4864"/>
                    <a:pt x="940" y="5620"/>
                    <a:pt x="2126" y="5620"/>
                  </a:cubicBezTo>
                  <a:cubicBezTo>
                    <a:pt x="2596" y="5620"/>
                    <a:pt x="3331" y="5313"/>
                    <a:pt x="3638" y="4884"/>
                  </a:cubicBezTo>
                  <a:lnTo>
                    <a:pt x="3638" y="7520"/>
                  </a:lnTo>
                  <a:lnTo>
                    <a:pt x="4905" y="7520"/>
                  </a:lnTo>
                  <a:lnTo>
                    <a:pt x="4905" y="82"/>
                  </a:lnTo>
                  <a:lnTo>
                    <a:pt x="3617" y="82"/>
                  </a:lnTo>
                  <a:lnTo>
                    <a:pt x="3617" y="654"/>
                  </a:lnTo>
                  <a:lnTo>
                    <a:pt x="3576" y="654"/>
                  </a:lnTo>
                  <a:cubicBezTo>
                    <a:pt x="3311" y="307"/>
                    <a:pt x="2820" y="0"/>
                    <a:pt x="2207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6767300" y="2493250"/>
              <a:ext cx="117025" cy="137450"/>
            </a:xfrm>
            <a:custGeom>
              <a:rect b="b" l="l" r="r" t="t"/>
              <a:pathLst>
                <a:path extrusionOk="0" h="5498" w="4681">
                  <a:moveTo>
                    <a:pt x="1" y="1"/>
                  </a:moveTo>
                  <a:lnTo>
                    <a:pt x="1" y="3434"/>
                  </a:lnTo>
                  <a:cubicBezTo>
                    <a:pt x="1" y="4721"/>
                    <a:pt x="675" y="5497"/>
                    <a:pt x="1901" y="5497"/>
                  </a:cubicBezTo>
                  <a:cubicBezTo>
                    <a:pt x="2494" y="5497"/>
                    <a:pt x="3046" y="5252"/>
                    <a:pt x="3413" y="4721"/>
                  </a:cubicBezTo>
                  <a:lnTo>
                    <a:pt x="3434" y="4721"/>
                  </a:lnTo>
                  <a:lnTo>
                    <a:pt x="3434" y="5395"/>
                  </a:lnTo>
                  <a:lnTo>
                    <a:pt x="4680" y="5395"/>
                  </a:lnTo>
                  <a:lnTo>
                    <a:pt x="4680" y="1"/>
                  </a:lnTo>
                  <a:lnTo>
                    <a:pt x="3393" y="1"/>
                  </a:lnTo>
                  <a:lnTo>
                    <a:pt x="3393" y="3004"/>
                  </a:lnTo>
                  <a:cubicBezTo>
                    <a:pt x="3393" y="3924"/>
                    <a:pt x="3005" y="4373"/>
                    <a:pt x="2289" y="4373"/>
                  </a:cubicBezTo>
                  <a:cubicBezTo>
                    <a:pt x="1636" y="4373"/>
                    <a:pt x="1288" y="3944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911375" y="2490700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2473" y="1083"/>
                  </a:moveTo>
                  <a:cubicBezTo>
                    <a:pt x="3004" y="1083"/>
                    <a:pt x="3515" y="1390"/>
                    <a:pt x="3515" y="2126"/>
                  </a:cubicBezTo>
                  <a:lnTo>
                    <a:pt x="3515" y="2269"/>
                  </a:lnTo>
                  <a:lnTo>
                    <a:pt x="1349" y="2269"/>
                  </a:lnTo>
                  <a:lnTo>
                    <a:pt x="1349" y="2187"/>
                  </a:lnTo>
                  <a:cubicBezTo>
                    <a:pt x="1349" y="1390"/>
                    <a:pt x="1921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0" y="838"/>
                    <a:pt x="0" y="2371"/>
                  </a:cubicBezTo>
                  <a:lnTo>
                    <a:pt x="0" y="3413"/>
                  </a:lnTo>
                  <a:cubicBezTo>
                    <a:pt x="0" y="4884"/>
                    <a:pt x="1185" y="5620"/>
                    <a:pt x="2514" y="5620"/>
                  </a:cubicBezTo>
                  <a:cubicBezTo>
                    <a:pt x="3474" y="5620"/>
                    <a:pt x="4332" y="5252"/>
                    <a:pt x="4741" y="4414"/>
                  </a:cubicBezTo>
                  <a:lnTo>
                    <a:pt x="3760" y="3842"/>
                  </a:lnTo>
                  <a:cubicBezTo>
                    <a:pt x="3474" y="4271"/>
                    <a:pt x="3024" y="4537"/>
                    <a:pt x="2575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2" y="3168"/>
                  </a:lnTo>
                  <a:lnTo>
                    <a:pt x="4802" y="2126"/>
                  </a:lnTo>
                  <a:cubicBezTo>
                    <a:pt x="4802" y="695"/>
                    <a:pt x="365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706775" y="2756350"/>
              <a:ext cx="147675" cy="188000"/>
            </a:xfrm>
            <a:custGeom>
              <a:rect b="b" l="l" r="r" t="t"/>
              <a:pathLst>
                <a:path extrusionOk="0" h="7520" w="5907">
                  <a:moveTo>
                    <a:pt x="2841" y="1226"/>
                  </a:moveTo>
                  <a:cubicBezTo>
                    <a:pt x="3720" y="1226"/>
                    <a:pt x="4496" y="1757"/>
                    <a:pt x="4496" y="2656"/>
                  </a:cubicBezTo>
                  <a:lnTo>
                    <a:pt x="4496" y="4822"/>
                  </a:lnTo>
                  <a:cubicBezTo>
                    <a:pt x="4496" y="5905"/>
                    <a:pt x="3618" y="6273"/>
                    <a:pt x="2902" y="6273"/>
                  </a:cubicBezTo>
                  <a:lnTo>
                    <a:pt x="1411" y="6273"/>
                  </a:lnTo>
                  <a:lnTo>
                    <a:pt x="1411" y="1226"/>
                  </a:lnTo>
                  <a:close/>
                  <a:moveTo>
                    <a:pt x="1" y="0"/>
                  </a:moveTo>
                  <a:lnTo>
                    <a:pt x="1" y="7520"/>
                  </a:lnTo>
                  <a:lnTo>
                    <a:pt x="2943" y="7520"/>
                  </a:lnTo>
                  <a:cubicBezTo>
                    <a:pt x="4435" y="7520"/>
                    <a:pt x="5906" y="6519"/>
                    <a:pt x="5906" y="4741"/>
                  </a:cubicBezTo>
                  <a:lnTo>
                    <a:pt x="5906" y="2738"/>
                  </a:lnTo>
                  <a:cubicBezTo>
                    <a:pt x="5906" y="1063"/>
                    <a:pt x="4578" y="0"/>
                    <a:pt x="294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879450" y="2742025"/>
              <a:ext cx="120075" cy="205400"/>
            </a:xfrm>
            <a:custGeom>
              <a:rect b="b" l="l" r="r" t="t"/>
              <a:pathLst>
                <a:path extrusionOk="0" h="8216" w="4803">
                  <a:moveTo>
                    <a:pt x="2820" y="1"/>
                  </a:moveTo>
                  <a:lnTo>
                    <a:pt x="1942" y="1840"/>
                  </a:lnTo>
                  <a:lnTo>
                    <a:pt x="2943" y="1840"/>
                  </a:lnTo>
                  <a:lnTo>
                    <a:pt x="4292" y="1"/>
                  </a:lnTo>
                  <a:close/>
                  <a:moveTo>
                    <a:pt x="2473" y="3679"/>
                  </a:moveTo>
                  <a:cubicBezTo>
                    <a:pt x="3004" y="3679"/>
                    <a:pt x="3515" y="3986"/>
                    <a:pt x="3515" y="4721"/>
                  </a:cubicBezTo>
                  <a:lnTo>
                    <a:pt x="3515" y="4864"/>
                  </a:lnTo>
                  <a:lnTo>
                    <a:pt x="1349" y="4864"/>
                  </a:lnTo>
                  <a:lnTo>
                    <a:pt x="1349" y="4782"/>
                  </a:lnTo>
                  <a:cubicBezTo>
                    <a:pt x="1349" y="3986"/>
                    <a:pt x="1942" y="3679"/>
                    <a:pt x="2473" y="3679"/>
                  </a:cubicBezTo>
                  <a:close/>
                  <a:moveTo>
                    <a:pt x="2473" y="2596"/>
                  </a:moveTo>
                  <a:cubicBezTo>
                    <a:pt x="1145" y="2596"/>
                    <a:pt x="0" y="3434"/>
                    <a:pt x="0" y="4966"/>
                  </a:cubicBezTo>
                  <a:lnTo>
                    <a:pt x="0" y="6009"/>
                  </a:lnTo>
                  <a:cubicBezTo>
                    <a:pt x="0" y="7480"/>
                    <a:pt x="1186" y="8215"/>
                    <a:pt x="2534" y="8215"/>
                  </a:cubicBezTo>
                  <a:cubicBezTo>
                    <a:pt x="3474" y="8215"/>
                    <a:pt x="4332" y="7848"/>
                    <a:pt x="4741" y="7010"/>
                  </a:cubicBezTo>
                  <a:lnTo>
                    <a:pt x="3760" y="6438"/>
                  </a:lnTo>
                  <a:cubicBezTo>
                    <a:pt x="3474" y="6846"/>
                    <a:pt x="3025" y="7132"/>
                    <a:pt x="2596" y="7132"/>
                  </a:cubicBezTo>
                  <a:cubicBezTo>
                    <a:pt x="1901" y="7132"/>
                    <a:pt x="1349" y="6744"/>
                    <a:pt x="1349" y="6049"/>
                  </a:cubicBezTo>
                  <a:lnTo>
                    <a:pt x="1349" y="5763"/>
                  </a:lnTo>
                  <a:lnTo>
                    <a:pt x="4802" y="5763"/>
                  </a:lnTo>
                  <a:lnTo>
                    <a:pt x="4802" y="4721"/>
                  </a:lnTo>
                  <a:cubicBezTo>
                    <a:pt x="4802" y="3291"/>
                    <a:pt x="3658" y="2596"/>
                    <a:pt x="2473" y="2596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6028625" y="2806925"/>
              <a:ext cx="197200" cy="137425"/>
            </a:xfrm>
            <a:custGeom>
              <a:rect b="b" l="l" r="r" t="t"/>
              <a:pathLst>
                <a:path extrusionOk="0" h="5497" w="7888">
                  <a:moveTo>
                    <a:pt x="2779" y="0"/>
                  </a:moveTo>
                  <a:cubicBezTo>
                    <a:pt x="2146" y="0"/>
                    <a:pt x="1614" y="266"/>
                    <a:pt x="1247" y="756"/>
                  </a:cubicBezTo>
                  <a:lnTo>
                    <a:pt x="1226" y="756"/>
                  </a:lnTo>
                  <a:lnTo>
                    <a:pt x="1226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330"/>
                  </a:lnTo>
                  <a:cubicBezTo>
                    <a:pt x="1288" y="1430"/>
                    <a:pt x="1860" y="1124"/>
                    <a:pt x="2330" y="1124"/>
                  </a:cubicBezTo>
                  <a:cubicBezTo>
                    <a:pt x="3106" y="1124"/>
                    <a:pt x="3310" y="1696"/>
                    <a:pt x="3310" y="2370"/>
                  </a:cubicBezTo>
                  <a:lnTo>
                    <a:pt x="3310" y="5497"/>
                  </a:lnTo>
                  <a:lnTo>
                    <a:pt x="4577" y="5497"/>
                  </a:lnTo>
                  <a:lnTo>
                    <a:pt x="4577" y="2391"/>
                  </a:lnTo>
                  <a:cubicBezTo>
                    <a:pt x="4577" y="1676"/>
                    <a:pt x="4884" y="1124"/>
                    <a:pt x="5620" y="1124"/>
                  </a:cubicBezTo>
                  <a:cubicBezTo>
                    <a:pt x="6355" y="1124"/>
                    <a:pt x="6600" y="1635"/>
                    <a:pt x="6600" y="2350"/>
                  </a:cubicBezTo>
                  <a:lnTo>
                    <a:pt x="6600" y="5497"/>
                  </a:lnTo>
                  <a:lnTo>
                    <a:pt x="7888" y="5497"/>
                  </a:lnTo>
                  <a:lnTo>
                    <a:pt x="7888" y="1900"/>
                  </a:lnTo>
                  <a:cubicBezTo>
                    <a:pt x="7888" y="572"/>
                    <a:pt x="6989" y="0"/>
                    <a:pt x="5987" y="0"/>
                  </a:cubicBezTo>
                  <a:cubicBezTo>
                    <a:pt x="5252" y="0"/>
                    <a:pt x="4720" y="307"/>
                    <a:pt x="4332" y="797"/>
                  </a:cubicBezTo>
                  <a:lnTo>
                    <a:pt x="4312" y="797"/>
                  </a:lnTo>
                  <a:cubicBezTo>
                    <a:pt x="3985" y="286"/>
                    <a:pt x="3494" y="0"/>
                    <a:pt x="2779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6253900" y="2806925"/>
              <a:ext cx="122625" cy="140500"/>
            </a:xfrm>
            <a:custGeom>
              <a:rect b="b" l="l" r="r" t="t"/>
              <a:pathLst>
                <a:path extrusionOk="0" h="5620" w="4905">
                  <a:moveTo>
                    <a:pt x="2432" y="1103"/>
                  </a:moveTo>
                  <a:cubicBezTo>
                    <a:pt x="3107" y="1103"/>
                    <a:pt x="3597" y="1471"/>
                    <a:pt x="3597" y="2125"/>
                  </a:cubicBezTo>
                  <a:lnTo>
                    <a:pt x="3597" y="3474"/>
                  </a:lnTo>
                  <a:cubicBezTo>
                    <a:pt x="3597" y="4250"/>
                    <a:pt x="3025" y="4536"/>
                    <a:pt x="2473" y="4536"/>
                  </a:cubicBezTo>
                  <a:cubicBezTo>
                    <a:pt x="1819" y="4536"/>
                    <a:pt x="1308" y="4148"/>
                    <a:pt x="1308" y="3494"/>
                  </a:cubicBezTo>
                  <a:lnTo>
                    <a:pt x="1308" y="2166"/>
                  </a:lnTo>
                  <a:cubicBezTo>
                    <a:pt x="1308" y="1390"/>
                    <a:pt x="1901" y="1103"/>
                    <a:pt x="2432" y="1103"/>
                  </a:cubicBezTo>
                  <a:close/>
                  <a:moveTo>
                    <a:pt x="2432" y="0"/>
                  </a:moveTo>
                  <a:cubicBezTo>
                    <a:pt x="1247" y="0"/>
                    <a:pt x="1" y="797"/>
                    <a:pt x="1" y="2268"/>
                  </a:cubicBezTo>
                  <a:lnTo>
                    <a:pt x="1" y="3494"/>
                  </a:lnTo>
                  <a:cubicBezTo>
                    <a:pt x="1" y="4884"/>
                    <a:pt x="1165" y="5619"/>
                    <a:pt x="2473" y="5619"/>
                  </a:cubicBezTo>
                  <a:cubicBezTo>
                    <a:pt x="3679" y="5619"/>
                    <a:pt x="4905" y="4822"/>
                    <a:pt x="4905" y="3351"/>
                  </a:cubicBezTo>
                  <a:lnTo>
                    <a:pt x="4905" y="2248"/>
                  </a:lnTo>
                  <a:cubicBezTo>
                    <a:pt x="4905" y="858"/>
                    <a:pt x="3740" y="0"/>
                    <a:pt x="243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6398975" y="2806925"/>
              <a:ext cx="121100" cy="140500"/>
            </a:xfrm>
            <a:custGeom>
              <a:rect b="b" l="l" r="r" t="t"/>
              <a:pathLst>
                <a:path extrusionOk="0" h="5620" w="4844">
                  <a:moveTo>
                    <a:pt x="2473" y="0"/>
                  </a:moveTo>
                  <a:cubicBezTo>
                    <a:pt x="1145" y="0"/>
                    <a:pt x="1" y="838"/>
                    <a:pt x="1" y="2370"/>
                  </a:cubicBezTo>
                  <a:lnTo>
                    <a:pt x="1" y="3413"/>
                  </a:lnTo>
                  <a:cubicBezTo>
                    <a:pt x="1" y="4843"/>
                    <a:pt x="1186" y="5619"/>
                    <a:pt x="2514" y="5619"/>
                  </a:cubicBezTo>
                  <a:cubicBezTo>
                    <a:pt x="3679" y="5619"/>
                    <a:pt x="4823" y="4945"/>
                    <a:pt x="4823" y="3515"/>
                  </a:cubicBezTo>
                  <a:lnTo>
                    <a:pt x="4823" y="3453"/>
                  </a:lnTo>
                  <a:lnTo>
                    <a:pt x="3577" y="3453"/>
                  </a:lnTo>
                  <a:lnTo>
                    <a:pt x="3577" y="3515"/>
                  </a:lnTo>
                  <a:cubicBezTo>
                    <a:pt x="3577" y="4250"/>
                    <a:pt x="3046" y="4536"/>
                    <a:pt x="2514" y="4536"/>
                  </a:cubicBezTo>
                  <a:cubicBezTo>
                    <a:pt x="1840" y="4536"/>
                    <a:pt x="1329" y="4148"/>
                    <a:pt x="1329" y="3453"/>
                  </a:cubicBezTo>
                  <a:lnTo>
                    <a:pt x="1329" y="2186"/>
                  </a:lnTo>
                  <a:cubicBezTo>
                    <a:pt x="1329" y="1390"/>
                    <a:pt x="1922" y="1083"/>
                    <a:pt x="2473" y="1083"/>
                  </a:cubicBezTo>
                  <a:cubicBezTo>
                    <a:pt x="3005" y="1083"/>
                    <a:pt x="3577" y="1390"/>
                    <a:pt x="3577" y="2125"/>
                  </a:cubicBezTo>
                  <a:lnTo>
                    <a:pt x="3577" y="2227"/>
                  </a:lnTo>
                  <a:lnTo>
                    <a:pt x="4844" y="2227"/>
                  </a:lnTo>
                  <a:lnTo>
                    <a:pt x="4844" y="2125"/>
                  </a:lnTo>
                  <a:cubicBezTo>
                    <a:pt x="4844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6542025" y="2806925"/>
              <a:ext cx="86875" cy="137425"/>
            </a:xfrm>
            <a:custGeom>
              <a:rect b="b" l="l" r="r" t="t"/>
              <a:pathLst>
                <a:path extrusionOk="0" h="5497" w="3475">
                  <a:moveTo>
                    <a:pt x="3045" y="0"/>
                  </a:moveTo>
                  <a:cubicBezTo>
                    <a:pt x="2391" y="0"/>
                    <a:pt x="1594" y="429"/>
                    <a:pt x="1288" y="1001"/>
                  </a:cubicBezTo>
                  <a:lnTo>
                    <a:pt x="1267" y="1001"/>
                  </a:lnTo>
                  <a:lnTo>
                    <a:pt x="1267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738"/>
                  </a:lnTo>
                  <a:cubicBezTo>
                    <a:pt x="1288" y="1737"/>
                    <a:pt x="2023" y="1165"/>
                    <a:pt x="2984" y="1165"/>
                  </a:cubicBezTo>
                  <a:cubicBezTo>
                    <a:pt x="3168" y="1165"/>
                    <a:pt x="3311" y="1165"/>
                    <a:pt x="3474" y="1206"/>
                  </a:cubicBezTo>
                  <a:lnTo>
                    <a:pt x="3474" y="20"/>
                  </a:lnTo>
                  <a:cubicBezTo>
                    <a:pt x="3331" y="0"/>
                    <a:pt x="3188" y="0"/>
                    <a:pt x="304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6640625" y="2806400"/>
              <a:ext cx="120575" cy="140500"/>
            </a:xfrm>
            <a:custGeom>
              <a:rect b="b" l="l" r="r" t="t"/>
              <a:pathLst>
                <a:path extrusionOk="0" h="5620" w="4823">
                  <a:moveTo>
                    <a:pt x="3433" y="3250"/>
                  </a:moveTo>
                  <a:lnTo>
                    <a:pt x="3433" y="3515"/>
                  </a:lnTo>
                  <a:cubicBezTo>
                    <a:pt x="3433" y="4108"/>
                    <a:pt x="3270" y="4598"/>
                    <a:pt x="2227" y="4598"/>
                  </a:cubicBezTo>
                  <a:cubicBezTo>
                    <a:pt x="1635" y="4598"/>
                    <a:pt x="1267" y="4373"/>
                    <a:pt x="1267" y="3924"/>
                  </a:cubicBezTo>
                  <a:cubicBezTo>
                    <a:pt x="1267" y="3454"/>
                    <a:pt x="1614" y="3250"/>
                    <a:pt x="2166" y="3250"/>
                  </a:cubicBezTo>
                  <a:close/>
                  <a:moveTo>
                    <a:pt x="2411" y="1"/>
                  </a:moveTo>
                  <a:cubicBezTo>
                    <a:pt x="1390" y="1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4"/>
                  </a:lnTo>
                  <a:cubicBezTo>
                    <a:pt x="1431" y="1206"/>
                    <a:pt x="1839" y="1022"/>
                    <a:pt x="2391" y="1022"/>
                  </a:cubicBezTo>
                  <a:cubicBezTo>
                    <a:pt x="3045" y="1022"/>
                    <a:pt x="3433" y="1247"/>
                    <a:pt x="3433" y="1819"/>
                  </a:cubicBezTo>
                  <a:lnTo>
                    <a:pt x="3433" y="2330"/>
                  </a:lnTo>
                  <a:lnTo>
                    <a:pt x="2003" y="2330"/>
                  </a:lnTo>
                  <a:cubicBezTo>
                    <a:pt x="961" y="2330"/>
                    <a:pt x="0" y="2943"/>
                    <a:pt x="0" y="3985"/>
                  </a:cubicBezTo>
                  <a:cubicBezTo>
                    <a:pt x="0" y="5007"/>
                    <a:pt x="756" y="5620"/>
                    <a:pt x="1880" y="5620"/>
                  </a:cubicBezTo>
                  <a:cubicBezTo>
                    <a:pt x="2575" y="5620"/>
                    <a:pt x="2984" y="5518"/>
                    <a:pt x="3474" y="5007"/>
                  </a:cubicBezTo>
                  <a:lnTo>
                    <a:pt x="3494" y="5007"/>
                  </a:lnTo>
                  <a:cubicBezTo>
                    <a:pt x="3494" y="5109"/>
                    <a:pt x="3515" y="5436"/>
                    <a:pt x="3535" y="5518"/>
                  </a:cubicBezTo>
                  <a:lnTo>
                    <a:pt x="4823" y="5518"/>
                  </a:lnTo>
                  <a:cubicBezTo>
                    <a:pt x="4741" y="5395"/>
                    <a:pt x="4720" y="4598"/>
                    <a:pt x="4720" y="4353"/>
                  </a:cubicBezTo>
                  <a:lnTo>
                    <a:pt x="4720" y="1737"/>
                  </a:lnTo>
                  <a:cubicBezTo>
                    <a:pt x="4720" y="409"/>
                    <a:pt x="3617" y="1"/>
                    <a:pt x="241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778550" y="2768600"/>
              <a:ext cx="79200" cy="177800"/>
            </a:xfrm>
            <a:custGeom>
              <a:rect b="b" l="l" r="r" t="t"/>
              <a:pathLst>
                <a:path extrusionOk="0" h="7112" w="3168">
                  <a:moveTo>
                    <a:pt x="716" y="1"/>
                  </a:moveTo>
                  <a:lnTo>
                    <a:pt x="716" y="1635"/>
                  </a:lnTo>
                  <a:lnTo>
                    <a:pt x="0" y="1635"/>
                  </a:lnTo>
                  <a:lnTo>
                    <a:pt x="0" y="2657"/>
                  </a:lnTo>
                  <a:lnTo>
                    <a:pt x="716" y="2657"/>
                  </a:lnTo>
                  <a:lnTo>
                    <a:pt x="716" y="5742"/>
                  </a:lnTo>
                  <a:cubicBezTo>
                    <a:pt x="716" y="6703"/>
                    <a:pt x="1390" y="7111"/>
                    <a:pt x="2228" y="7111"/>
                  </a:cubicBezTo>
                  <a:cubicBezTo>
                    <a:pt x="2412" y="7111"/>
                    <a:pt x="2882" y="7071"/>
                    <a:pt x="3168" y="7009"/>
                  </a:cubicBezTo>
                  <a:lnTo>
                    <a:pt x="3168" y="5906"/>
                  </a:lnTo>
                  <a:cubicBezTo>
                    <a:pt x="2922" y="5947"/>
                    <a:pt x="2779" y="5967"/>
                    <a:pt x="2514" y="5967"/>
                  </a:cubicBezTo>
                  <a:cubicBezTo>
                    <a:pt x="2207" y="5967"/>
                    <a:pt x="2003" y="5845"/>
                    <a:pt x="2003" y="5436"/>
                  </a:cubicBezTo>
                  <a:lnTo>
                    <a:pt x="2003" y="2657"/>
                  </a:lnTo>
                  <a:lnTo>
                    <a:pt x="3168" y="2657"/>
                  </a:lnTo>
                  <a:lnTo>
                    <a:pt x="3168" y="1635"/>
                  </a:lnTo>
                  <a:lnTo>
                    <a:pt x="2003" y="1635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6879700" y="2754800"/>
              <a:ext cx="32200" cy="189550"/>
            </a:xfrm>
            <a:custGeom>
              <a:rect b="b" l="l" r="r" t="t"/>
              <a:pathLst>
                <a:path extrusionOk="0" h="7582" w="1288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187"/>
                  </a:moveTo>
                  <a:lnTo>
                    <a:pt x="0" y="7582"/>
                  </a:lnTo>
                  <a:lnTo>
                    <a:pt x="1288" y="7582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939975" y="2806925"/>
              <a:ext cx="122625" cy="188000"/>
            </a:xfrm>
            <a:custGeom>
              <a:rect b="b" l="l" r="r" t="t"/>
              <a:pathLst>
                <a:path extrusionOk="0" h="7520" w="4905">
                  <a:moveTo>
                    <a:pt x="2432" y="1083"/>
                  </a:moveTo>
                  <a:cubicBezTo>
                    <a:pt x="3107" y="1083"/>
                    <a:pt x="3638" y="1471"/>
                    <a:pt x="3638" y="2125"/>
                  </a:cubicBezTo>
                  <a:lnTo>
                    <a:pt x="3638" y="3453"/>
                  </a:lnTo>
                  <a:cubicBezTo>
                    <a:pt x="3638" y="4230"/>
                    <a:pt x="3025" y="4516"/>
                    <a:pt x="2473" y="4516"/>
                  </a:cubicBezTo>
                  <a:cubicBezTo>
                    <a:pt x="1819" y="4516"/>
                    <a:pt x="1308" y="4128"/>
                    <a:pt x="1308" y="3474"/>
                  </a:cubicBezTo>
                  <a:lnTo>
                    <a:pt x="1308" y="2146"/>
                  </a:lnTo>
                  <a:cubicBezTo>
                    <a:pt x="1308" y="1369"/>
                    <a:pt x="1901" y="1083"/>
                    <a:pt x="2432" y="1083"/>
                  </a:cubicBezTo>
                  <a:close/>
                  <a:moveTo>
                    <a:pt x="2228" y="0"/>
                  </a:moveTo>
                  <a:cubicBezTo>
                    <a:pt x="1022" y="0"/>
                    <a:pt x="1" y="715"/>
                    <a:pt x="1" y="2186"/>
                  </a:cubicBezTo>
                  <a:lnTo>
                    <a:pt x="1" y="3494"/>
                  </a:lnTo>
                  <a:cubicBezTo>
                    <a:pt x="1" y="4863"/>
                    <a:pt x="961" y="5619"/>
                    <a:pt x="2126" y="5619"/>
                  </a:cubicBezTo>
                  <a:cubicBezTo>
                    <a:pt x="2616" y="5619"/>
                    <a:pt x="3352" y="5313"/>
                    <a:pt x="3658" y="4884"/>
                  </a:cubicBezTo>
                  <a:lnTo>
                    <a:pt x="3658" y="7520"/>
                  </a:lnTo>
                  <a:lnTo>
                    <a:pt x="4905" y="7520"/>
                  </a:lnTo>
                  <a:lnTo>
                    <a:pt x="4905" y="82"/>
                  </a:lnTo>
                  <a:lnTo>
                    <a:pt x="3638" y="82"/>
                  </a:lnTo>
                  <a:lnTo>
                    <a:pt x="3638" y="654"/>
                  </a:lnTo>
                  <a:lnTo>
                    <a:pt x="3597" y="654"/>
                  </a:lnTo>
                  <a:cubicBezTo>
                    <a:pt x="3331" y="307"/>
                    <a:pt x="2820" y="0"/>
                    <a:pt x="2228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096300" y="2809475"/>
              <a:ext cx="117000" cy="137425"/>
            </a:xfrm>
            <a:custGeom>
              <a:rect b="b" l="l" r="r" t="t"/>
              <a:pathLst>
                <a:path extrusionOk="0" h="5497" w="4680">
                  <a:moveTo>
                    <a:pt x="0" y="0"/>
                  </a:moveTo>
                  <a:lnTo>
                    <a:pt x="0" y="3433"/>
                  </a:lnTo>
                  <a:cubicBezTo>
                    <a:pt x="0" y="4720"/>
                    <a:pt x="675" y="5497"/>
                    <a:pt x="1880" y="5497"/>
                  </a:cubicBezTo>
                  <a:cubicBezTo>
                    <a:pt x="2493" y="5497"/>
                    <a:pt x="3045" y="5252"/>
                    <a:pt x="3413" y="4720"/>
                  </a:cubicBezTo>
                  <a:lnTo>
                    <a:pt x="3433" y="4720"/>
                  </a:lnTo>
                  <a:lnTo>
                    <a:pt x="3433" y="5395"/>
                  </a:lnTo>
                  <a:lnTo>
                    <a:pt x="4680" y="5395"/>
                  </a:lnTo>
                  <a:lnTo>
                    <a:pt x="4680" y="0"/>
                  </a:lnTo>
                  <a:lnTo>
                    <a:pt x="3392" y="0"/>
                  </a:lnTo>
                  <a:lnTo>
                    <a:pt x="3392" y="3004"/>
                  </a:lnTo>
                  <a:cubicBezTo>
                    <a:pt x="3392" y="3924"/>
                    <a:pt x="3004" y="4373"/>
                    <a:pt x="2289" y="4373"/>
                  </a:cubicBezTo>
                  <a:cubicBezTo>
                    <a:pt x="1635" y="4373"/>
                    <a:pt x="1288" y="3944"/>
                    <a:pt x="1288" y="3127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40350" y="2806925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2473" y="1083"/>
                  </a:moveTo>
                  <a:cubicBezTo>
                    <a:pt x="3005" y="1083"/>
                    <a:pt x="3515" y="1390"/>
                    <a:pt x="3515" y="2125"/>
                  </a:cubicBezTo>
                  <a:lnTo>
                    <a:pt x="3515" y="2268"/>
                  </a:lnTo>
                  <a:lnTo>
                    <a:pt x="1329" y="2268"/>
                  </a:lnTo>
                  <a:lnTo>
                    <a:pt x="1329" y="2186"/>
                  </a:lnTo>
                  <a:cubicBezTo>
                    <a:pt x="1329" y="1390"/>
                    <a:pt x="1922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1" y="838"/>
                    <a:pt x="1" y="2370"/>
                  </a:cubicBezTo>
                  <a:lnTo>
                    <a:pt x="1" y="3413"/>
                  </a:lnTo>
                  <a:cubicBezTo>
                    <a:pt x="1" y="4884"/>
                    <a:pt x="1186" y="5619"/>
                    <a:pt x="2514" y="5619"/>
                  </a:cubicBezTo>
                  <a:cubicBezTo>
                    <a:pt x="3475" y="5619"/>
                    <a:pt x="4312" y="5252"/>
                    <a:pt x="4741" y="4414"/>
                  </a:cubicBezTo>
                  <a:lnTo>
                    <a:pt x="3740" y="3842"/>
                  </a:lnTo>
                  <a:cubicBezTo>
                    <a:pt x="3475" y="4250"/>
                    <a:pt x="3005" y="4536"/>
                    <a:pt x="2575" y="4536"/>
                  </a:cubicBezTo>
                  <a:cubicBezTo>
                    <a:pt x="1901" y="4536"/>
                    <a:pt x="1329" y="4148"/>
                    <a:pt x="1329" y="3453"/>
                  </a:cubicBezTo>
                  <a:lnTo>
                    <a:pt x="1329" y="3167"/>
                  </a:lnTo>
                  <a:lnTo>
                    <a:pt x="4803" y="3167"/>
                  </a:lnTo>
                  <a:lnTo>
                    <a:pt x="4803" y="2125"/>
                  </a:lnTo>
                  <a:cubicBezTo>
                    <a:pt x="4803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699125" y="3072550"/>
              <a:ext cx="122625" cy="191075"/>
            </a:xfrm>
            <a:custGeom>
              <a:rect b="b" l="l" r="r" t="t"/>
              <a:pathLst>
                <a:path extrusionOk="0" h="7643" w="4905">
                  <a:moveTo>
                    <a:pt x="2432" y="3107"/>
                  </a:moveTo>
                  <a:cubicBezTo>
                    <a:pt x="3086" y="3107"/>
                    <a:pt x="3617" y="3495"/>
                    <a:pt x="3617" y="4149"/>
                  </a:cubicBezTo>
                  <a:lnTo>
                    <a:pt x="3617" y="5477"/>
                  </a:lnTo>
                  <a:cubicBezTo>
                    <a:pt x="3617" y="6253"/>
                    <a:pt x="3004" y="6540"/>
                    <a:pt x="2473" y="6540"/>
                  </a:cubicBezTo>
                  <a:cubicBezTo>
                    <a:pt x="1819" y="6540"/>
                    <a:pt x="1308" y="6151"/>
                    <a:pt x="1308" y="5497"/>
                  </a:cubicBezTo>
                  <a:lnTo>
                    <a:pt x="1308" y="4169"/>
                  </a:lnTo>
                  <a:cubicBezTo>
                    <a:pt x="1308" y="3393"/>
                    <a:pt x="1901" y="3107"/>
                    <a:pt x="2432" y="3107"/>
                  </a:cubicBezTo>
                  <a:close/>
                  <a:moveTo>
                    <a:pt x="3617" y="1"/>
                  </a:moveTo>
                  <a:lnTo>
                    <a:pt x="3617" y="2678"/>
                  </a:lnTo>
                  <a:lnTo>
                    <a:pt x="3597" y="2678"/>
                  </a:lnTo>
                  <a:cubicBezTo>
                    <a:pt x="3311" y="2310"/>
                    <a:pt x="2820" y="2003"/>
                    <a:pt x="2228" y="2003"/>
                  </a:cubicBezTo>
                  <a:cubicBezTo>
                    <a:pt x="1022" y="2003"/>
                    <a:pt x="0" y="2739"/>
                    <a:pt x="0" y="4210"/>
                  </a:cubicBezTo>
                  <a:lnTo>
                    <a:pt x="0" y="5518"/>
                  </a:lnTo>
                  <a:cubicBezTo>
                    <a:pt x="0" y="6887"/>
                    <a:pt x="940" y="7643"/>
                    <a:pt x="2125" y="7643"/>
                  </a:cubicBezTo>
                  <a:cubicBezTo>
                    <a:pt x="2616" y="7643"/>
                    <a:pt x="3331" y="7336"/>
                    <a:pt x="3637" y="6907"/>
                  </a:cubicBezTo>
                  <a:lnTo>
                    <a:pt x="3658" y="6907"/>
                  </a:lnTo>
                  <a:lnTo>
                    <a:pt x="3658" y="7520"/>
                  </a:lnTo>
                  <a:lnTo>
                    <a:pt x="4904" y="752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854925" y="3125675"/>
              <a:ext cx="117525" cy="137450"/>
            </a:xfrm>
            <a:custGeom>
              <a:rect b="b" l="l" r="r" t="t"/>
              <a:pathLst>
                <a:path extrusionOk="0" h="5498" w="4701">
                  <a:moveTo>
                    <a:pt x="1" y="1"/>
                  </a:moveTo>
                  <a:lnTo>
                    <a:pt x="1" y="3434"/>
                  </a:lnTo>
                  <a:cubicBezTo>
                    <a:pt x="1" y="4721"/>
                    <a:pt x="695" y="5498"/>
                    <a:pt x="1901" y="5498"/>
                  </a:cubicBezTo>
                  <a:cubicBezTo>
                    <a:pt x="2494" y="5498"/>
                    <a:pt x="3066" y="5252"/>
                    <a:pt x="3413" y="4721"/>
                  </a:cubicBezTo>
                  <a:lnTo>
                    <a:pt x="3454" y="4721"/>
                  </a:lnTo>
                  <a:lnTo>
                    <a:pt x="3454" y="5395"/>
                  </a:lnTo>
                  <a:lnTo>
                    <a:pt x="4700" y="5395"/>
                  </a:lnTo>
                  <a:lnTo>
                    <a:pt x="4700" y="1"/>
                  </a:lnTo>
                  <a:lnTo>
                    <a:pt x="3413" y="1"/>
                  </a:lnTo>
                  <a:lnTo>
                    <a:pt x="3413" y="3005"/>
                  </a:lnTo>
                  <a:cubicBezTo>
                    <a:pt x="3413" y="3924"/>
                    <a:pt x="3004" y="4374"/>
                    <a:pt x="2310" y="4374"/>
                  </a:cubicBezTo>
                  <a:cubicBezTo>
                    <a:pt x="1656" y="4374"/>
                    <a:pt x="1288" y="3945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067950" y="3069500"/>
              <a:ext cx="147150" cy="194125"/>
            </a:xfrm>
            <a:custGeom>
              <a:rect b="b" l="l" r="r" t="t"/>
              <a:pathLst>
                <a:path extrusionOk="0" h="7765" w="5886">
                  <a:moveTo>
                    <a:pt x="3004" y="0"/>
                  </a:moveTo>
                  <a:cubicBezTo>
                    <a:pt x="1370" y="0"/>
                    <a:pt x="1" y="981"/>
                    <a:pt x="1" y="2759"/>
                  </a:cubicBezTo>
                  <a:lnTo>
                    <a:pt x="1" y="5170"/>
                  </a:lnTo>
                  <a:cubicBezTo>
                    <a:pt x="1" y="6845"/>
                    <a:pt x="1431" y="7765"/>
                    <a:pt x="3066" y="7765"/>
                  </a:cubicBezTo>
                  <a:cubicBezTo>
                    <a:pt x="4496" y="7765"/>
                    <a:pt x="5886" y="6968"/>
                    <a:pt x="5886" y="5292"/>
                  </a:cubicBezTo>
                  <a:lnTo>
                    <a:pt x="5886" y="5068"/>
                  </a:lnTo>
                  <a:lnTo>
                    <a:pt x="4557" y="5068"/>
                  </a:lnTo>
                  <a:lnTo>
                    <a:pt x="4557" y="5170"/>
                  </a:lnTo>
                  <a:cubicBezTo>
                    <a:pt x="4557" y="6151"/>
                    <a:pt x="3760" y="6518"/>
                    <a:pt x="3066" y="6518"/>
                  </a:cubicBezTo>
                  <a:cubicBezTo>
                    <a:pt x="2187" y="6518"/>
                    <a:pt x="1411" y="6008"/>
                    <a:pt x="1411" y="5109"/>
                  </a:cubicBezTo>
                  <a:lnTo>
                    <a:pt x="1411" y="2697"/>
                  </a:lnTo>
                  <a:cubicBezTo>
                    <a:pt x="1411" y="1614"/>
                    <a:pt x="2289" y="1247"/>
                    <a:pt x="3004" y="1247"/>
                  </a:cubicBezTo>
                  <a:cubicBezTo>
                    <a:pt x="3699" y="1247"/>
                    <a:pt x="4557" y="1614"/>
                    <a:pt x="4557" y="2595"/>
                  </a:cubicBezTo>
                  <a:lnTo>
                    <a:pt x="4557" y="2718"/>
                  </a:lnTo>
                  <a:lnTo>
                    <a:pt x="5886" y="2718"/>
                  </a:lnTo>
                  <a:lnTo>
                    <a:pt x="5886" y="2473"/>
                  </a:lnTo>
                  <a:cubicBezTo>
                    <a:pt x="5886" y="797"/>
                    <a:pt x="4455" y="0"/>
                    <a:pt x="3004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239075" y="3123125"/>
              <a:ext cx="122650" cy="140500"/>
            </a:xfrm>
            <a:custGeom>
              <a:rect b="b" l="l" r="r" t="t"/>
              <a:pathLst>
                <a:path extrusionOk="0" h="5620" w="4906">
                  <a:moveTo>
                    <a:pt x="2433" y="1104"/>
                  </a:moveTo>
                  <a:cubicBezTo>
                    <a:pt x="3087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05" y="4537"/>
                    <a:pt x="2474" y="4537"/>
                  </a:cubicBezTo>
                  <a:cubicBezTo>
                    <a:pt x="1799" y="4537"/>
                    <a:pt x="1309" y="4149"/>
                    <a:pt x="1309" y="3495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433" y="1"/>
                  </a:moveTo>
                  <a:cubicBezTo>
                    <a:pt x="1247" y="1"/>
                    <a:pt x="1" y="798"/>
                    <a:pt x="1" y="2269"/>
                  </a:cubicBezTo>
                  <a:lnTo>
                    <a:pt x="1" y="3495"/>
                  </a:lnTo>
                  <a:cubicBezTo>
                    <a:pt x="1" y="4884"/>
                    <a:pt x="1166" y="5620"/>
                    <a:pt x="2474" y="5620"/>
                  </a:cubicBezTo>
                  <a:cubicBezTo>
                    <a:pt x="365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1"/>
                    <a:pt x="243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390300" y="3123125"/>
              <a:ext cx="117000" cy="137450"/>
            </a:xfrm>
            <a:custGeom>
              <a:rect b="b" l="l" r="r" t="t"/>
              <a:pathLst>
                <a:path extrusionOk="0" h="5498" w="4680">
                  <a:moveTo>
                    <a:pt x="2800" y="1"/>
                  </a:moveTo>
                  <a:cubicBezTo>
                    <a:pt x="2207" y="1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7" y="1124"/>
                    <a:pt x="2391" y="1124"/>
                  </a:cubicBezTo>
                  <a:cubicBezTo>
                    <a:pt x="3045" y="1124"/>
                    <a:pt x="3393" y="1554"/>
                    <a:pt x="3393" y="2371"/>
                  </a:cubicBezTo>
                  <a:lnTo>
                    <a:pt x="3393" y="5497"/>
                  </a:lnTo>
                  <a:lnTo>
                    <a:pt x="4680" y="5497"/>
                  </a:lnTo>
                  <a:lnTo>
                    <a:pt x="4680" y="2044"/>
                  </a:lnTo>
                  <a:cubicBezTo>
                    <a:pt x="4680" y="757"/>
                    <a:pt x="4006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534350" y="3123125"/>
              <a:ext cx="121100" cy="189050"/>
            </a:xfrm>
            <a:custGeom>
              <a:rect b="b" l="l" r="r" t="t"/>
              <a:pathLst>
                <a:path extrusionOk="0" h="7562" w="4844">
                  <a:moveTo>
                    <a:pt x="2433" y="1104"/>
                  </a:moveTo>
                  <a:cubicBezTo>
                    <a:pt x="3107" y="1104"/>
                    <a:pt x="3597" y="1472"/>
                    <a:pt x="3597" y="2126"/>
                  </a:cubicBezTo>
                  <a:lnTo>
                    <a:pt x="3597" y="3331"/>
                  </a:lnTo>
                  <a:cubicBezTo>
                    <a:pt x="3597" y="4108"/>
                    <a:pt x="3005" y="4394"/>
                    <a:pt x="2473" y="4394"/>
                  </a:cubicBezTo>
                  <a:cubicBezTo>
                    <a:pt x="1820" y="4394"/>
                    <a:pt x="1309" y="4006"/>
                    <a:pt x="1309" y="3352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126" y="1"/>
                  </a:moveTo>
                  <a:cubicBezTo>
                    <a:pt x="920" y="1"/>
                    <a:pt x="1" y="798"/>
                    <a:pt x="1" y="2269"/>
                  </a:cubicBezTo>
                  <a:lnTo>
                    <a:pt x="1" y="3290"/>
                  </a:lnTo>
                  <a:cubicBezTo>
                    <a:pt x="1" y="4680"/>
                    <a:pt x="839" y="5416"/>
                    <a:pt x="2146" y="5416"/>
                  </a:cubicBezTo>
                  <a:cubicBezTo>
                    <a:pt x="2739" y="5416"/>
                    <a:pt x="3229" y="5191"/>
                    <a:pt x="3577" y="4721"/>
                  </a:cubicBezTo>
                  <a:lnTo>
                    <a:pt x="3597" y="4721"/>
                  </a:lnTo>
                  <a:lnTo>
                    <a:pt x="3597" y="5273"/>
                  </a:lnTo>
                  <a:cubicBezTo>
                    <a:pt x="3597" y="6049"/>
                    <a:pt x="3168" y="6539"/>
                    <a:pt x="2392" y="6539"/>
                  </a:cubicBezTo>
                  <a:cubicBezTo>
                    <a:pt x="1922" y="6539"/>
                    <a:pt x="1554" y="6335"/>
                    <a:pt x="1309" y="5824"/>
                  </a:cubicBezTo>
                  <a:lnTo>
                    <a:pt x="83" y="6253"/>
                  </a:lnTo>
                  <a:cubicBezTo>
                    <a:pt x="348" y="7152"/>
                    <a:pt x="1411" y="7561"/>
                    <a:pt x="2269" y="7561"/>
                  </a:cubicBezTo>
                  <a:cubicBezTo>
                    <a:pt x="4149" y="7561"/>
                    <a:pt x="4844" y="6294"/>
                    <a:pt x="4844" y="5048"/>
                  </a:cubicBezTo>
                  <a:lnTo>
                    <a:pt x="4844" y="103"/>
                  </a:lnTo>
                  <a:lnTo>
                    <a:pt x="3618" y="103"/>
                  </a:lnTo>
                  <a:lnTo>
                    <a:pt x="3618" y="736"/>
                  </a:lnTo>
                  <a:lnTo>
                    <a:pt x="3597" y="736"/>
                  </a:lnTo>
                  <a:cubicBezTo>
                    <a:pt x="3311" y="328"/>
                    <a:pt x="2759" y="1"/>
                    <a:pt x="2126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6683025" y="3123125"/>
              <a:ext cx="123125" cy="140500"/>
            </a:xfrm>
            <a:custGeom>
              <a:rect b="b" l="l" r="r" t="t"/>
              <a:pathLst>
                <a:path extrusionOk="0" h="5620" w="4925">
                  <a:moveTo>
                    <a:pt x="2432" y="1104"/>
                  </a:moveTo>
                  <a:cubicBezTo>
                    <a:pt x="3106" y="1104"/>
                    <a:pt x="3617" y="1472"/>
                    <a:pt x="3617" y="2126"/>
                  </a:cubicBezTo>
                  <a:lnTo>
                    <a:pt x="3617" y="3474"/>
                  </a:lnTo>
                  <a:cubicBezTo>
                    <a:pt x="3617" y="4251"/>
                    <a:pt x="3024" y="4537"/>
                    <a:pt x="2493" y="4537"/>
                  </a:cubicBezTo>
                  <a:cubicBezTo>
                    <a:pt x="1819" y="4537"/>
                    <a:pt x="1308" y="4149"/>
                    <a:pt x="1308" y="3495"/>
                  </a:cubicBezTo>
                  <a:lnTo>
                    <a:pt x="1308" y="2167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432" y="1"/>
                  </a:moveTo>
                  <a:cubicBezTo>
                    <a:pt x="1247" y="1"/>
                    <a:pt x="0" y="798"/>
                    <a:pt x="0" y="2269"/>
                  </a:cubicBezTo>
                  <a:lnTo>
                    <a:pt x="0" y="3495"/>
                  </a:lnTo>
                  <a:cubicBezTo>
                    <a:pt x="0" y="4884"/>
                    <a:pt x="1185" y="5620"/>
                    <a:pt x="2493" y="5620"/>
                  </a:cubicBezTo>
                  <a:cubicBezTo>
                    <a:pt x="3678" y="5620"/>
                    <a:pt x="4925" y="4823"/>
                    <a:pt x="4925" y="3352"/>
                  </a:cubicBezTo>
                  <a:lnTo>
                    <a:pt x="4925" y="2248"/>
                  </a:lnTo>
                  <a:cubicBezTo>
                    <a:pt x="4925" y="859"/>
                    <a:pt x="3740" y="1"/>
                    <a:pt x="2432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5432975" y="2440125"/>
              <a:ext cx="21475" cy="823500"/>
            </a:xfrm>
            <a:custGeom>
              <a:rect b="b" l="l" r="r" t="t"/>
              <a:pathLst>
                <a:path extrusionOk="0" h="32940" w="859">
                  <a:moveTo>
                    <a:pt x="0" y="1"/>
                  </a:moveTo>
                  <a:lnTo>
                    <a:pt x="0" y="32940"/>
                  </a:lnTo>
                  <a:lnTo>
                    <a:pt x="858" y="3294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64C8F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2021-01-13T12:09:36Z</dcterms:created>
  <dc:creator>Sarah Churchill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0x0101005A4B5CC9EDF221409618B2DF695DB40D</vt:lpwstr>
  </property>
  <property fmtid="{D5CDD505-2E9C-101B-9397-08002B2CF9AE}" pid="3" name="MediaServiceImageTags">
    <vt:lpwstr/>
  </property>
</Properties>
</file>